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7"/>
  </p:notesMasterIdLst>
  <p:sldIdLst>
    <p:sldId id="262" r:id="rId2"/>
    <p:sldId id="340" r:id="rId3"/>
    <p:sldId id="348" r:id="rId4"/>
    <p:sldId id="352" r:id="rId5"/>
    <p:sldId id="349" r:id="rId6"/>
    <p:sldId id="317" r:id="rId7"/>
    <p:sldId id="326" r:id="rId8"/>
    <p:sldId id="339" r:id="rId9"/>
    <p:sldId id="336" r:id="rId10"/>
    <p:sldId id="354" r:id="rId11"/>
    <p:sldId id="346" r:id="rId12"/>
    <p:sldId id="258" r:id="rId13"/>
    <p:sldId id="263" r:id="rId14"/>
    <p:sldId id="260" r:id="rId15"/>
    <p:sldId id="267" r:id="rId16"/>
    <p:sldId id="264" r:id="rId17"/>
    <p:sldId id="266" r:id="rId18"/>
    <p:sldId id="341" r:id="rId19"/>
    <p:sldId id="316" r:id="rId20"/>
    <p:sldId id="351" r:id="rId21"/>
    <p:sldId id="350" r:id="rId22"/>
    <p:sldId id="324" r:id="rId23"/>
    <p:sldId id="353" r:id="rId24"/>
    <p:sldId id="337" r:id="rId25"/>
    <p:sldId id="347" r:id="rId26"/>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81616" autoAdjust="0"/>
  </p:normalViewPr>
  <p:slideViewPr>
    <p:cSldViewPr snapToGrid="0">
      <p:cViewPr varScale="1">
        <p:scale>
          <a:sx n="60" d="100"/>
          <a:sy n="60" d="100"/>
        </p:scale>
        <p:origin x="77"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userId="ba127cb730c31255" providerId="LiveId" clId="{11D9E990-578F-4920-8F56-DE575C767E2C}"/>
    <pc:docChg chg="undo redo custSel addSld delSld modSld sldOrd">
      <pc:chgData name="" userId="ba127cb730c31255" providerId="LiveId" clId="{11D9E990-578F-4920-8F56-DE575C767E2C}" dt="2022-04-25T06:08:25.293" v="1563" actId="27636"/>
      <pc:docMkLst>
        <pc:docMk/>
      </pc:docMkLst>
      <pc:sldChg chg="addSp delSp modSp">
        <pc:chgData name="" userId="ba127cb730c31255" providerId="LiveId" clId="{11D9E990-578F-4920-8F56-DE575C767E2C}" dt="2022-04-25T05:41:55.724" v="1408" actId="1076"/>
        <pc:sldMkLst>
          <pc:docMk/>
          <pc:sldMk cId="4129011095" sldId="316"/>
        </pc:sldMkLst>
        <pc:spChg chg="mod">
          <ac:chgData name="" userId="ba127cb730c31255" providerId="LiveId" clId="{11D9E990-578F-4920-8F56-DE575C767E2C}" dt="2022-04-25T03:23:06.597" v="105" actId="20577"/>
          <ac:spMkLst>
            <pc:docMk/>
            <pc:sldMk cId="4129011095" sldId="316"/>
            <ac:spMk id="5" creationId="{33A0A25C-5A99-4048-B5CF-0E86B1D9A722}"/>
          </ac:spMkLst>
        </pc:spChg>
        <pc:spChg chg="add del mod">
          <ac:chgData name="" userId="ba127cb730c31255" providerId="LiveId" clId="{11D9E990-578F-4920-8F56-DE575C767E2C}" dt="2022-04-25T03:23:02.060" v="103"/>
          <ac:spMkLst>
            <pc:docMk/>
            <pc:sldMk cId="4129011095" sldId="316"/>
            <ac:spMk id="6" creationId="{28E58421-E5FD-49C3-B83F-2A02575A4D6F}"/>
          </ac:spMkLst>
        </pc:spChg>
        <pc:spChg chg="add del mod">
          <ac:chgData name="" userId="ba127cb730c31255" providerId="LiveId" clId="{11D9E990-578F-4920-8F56-DE575C767E2C}" dt="2022-04-25T05:40:26.101" v="1392"/>
          <ac:spMkLst>
            <pc:docMk/>
            <pc:sldMk cId="4129011095" sldId="316"/>
            <ac:spMk id="7" creationId="{B11C75FA-9464-4DF6-A344-A7A45AAB1157}"/>
          </ac:spMkLst>
        </pc:spChg>
        <pc:spChg chg="add mod">
          <ac:chgData name="" userId="ba127cb730c31255" providerId="LiveId" clId="{11D9E990-578F-4920-8F56-DE575C767E2C}" dt="2022-04-25T05:41:36.409" v="1404" actId="1076"/>
          <ac:spMkLst>
            <pc:docMk/>
            <pc:sldMk cId="4129011095" sldId="316"/>
            <ac:spMk id="8" creationId="{E8810BBF-0F66-4E02-9302-3A3AFC41D583}"/>
          </ac:spMkLst>
        </pc:spChg>
        <pc:spChg chg="add mod">
          <ac:chgData name="" userId="ba127cb730c31255" providerId="LiveId" clId="{11D9E990-578F-4920-8F56-DE575C767E2C}" dt="2022-04-25T05:41:55.724" v="1408" actId="1076"/>
          <ac:spMkLst>
            <pc:docMk/>
            <pc:sldMk cId="4129011095" sldId="316"/>
            <ac:spMk id="9" creationId="{41D5925E-32A2-49CA-A03A-798E4A534F21}"/>
          </ac:spMkLst>
        </pc:spChg>
        <pc:picChg chg="mod">
          <ac:chgData name="" userId="ba127cb730c31255" providerId="LiveId" clId="{11D9E990-578F-4920-8F56-DE575C767E2C}" dt="2022-04-25T05:40:58.433" v="1403" actId="1076"/>
          <ac:picMkLst>
            <pc:docMk/>
            <pc:sldMk cId="4129011095" sldId="316"/>
            <ac:picMk id="2" creationId="{0C2FA8EB-E5C1-4DDE-B035-55682F6FA811}"/>
          </ac:picMkLst>
        </pc:picChg>
        <pc:picChg chg="del">
          <ac:chgData name="" userId="ba127cb730c31255" providerId="LiveId" clId="{11D9E990-578F-4920-8F56-DE575C767E2C}" dt="2022-04-25T05:40:50.565" v="1400" actId="478"/>
          <ac:picMkLst>
            <pc:docMk/>
            <pc:sldMk cId="4129011095" sldId="316"/>
            <ac:picMk id="3" creationId="{3902DAA3-5DD2-48B6-AFAF-6FDE7E8B161E}"/>
          </ac:picMkLst>
        </pc:picChg>
      </pc:sldChg>
      <pc:sldChg chg="addSp modSp">
        <pc:chgData name="" userId="ba127cb730c31255" providerId="LiveId" clId="{11D9E990-578F-4920-8F56-DE575C767E2C}" dt="2022-04-25T05:53:11.939" v="1436" actId="1076"/>
        <pc:sldMkLst>
          <pc:docMk/>
          <pc:sldMk cId="3703394442" sldId="317"/>
        </pc:sldMkLst>
        <pc:spChg chg="mod">
          <ac:chgData name="" userId="ba127cb730c31255" providerId="LiveId" clId="{11D9E990-578F-4920-8F56-DE575C767E2C}" dt="2022-04-25T05:53:02.366" v="1430" actId="14100"/>
          <ac:spMkLst>
            <pc:docMk/>
            <pc:sldMk cId="3703394442" sldId="317"/>
            <ac:spMk id="3" creationId="{BDF8025C-274C-47EF-BC71-9655A425C683}"/>
          </ac:spMkLst>
        </pc:spChg>
        <pc:picChg chg="add mod">
          <ac:chgData name="" userId="ba127cb730c31255" providerId="LiveId" clId="{11D9E990-578F-4920-8F56-DE575C767E2C}" dt="2022-04-25T05:53:11.939" v="1436" actId="1076"/>
          <ac:picMkLst>
            <pc:docMk/>
            <pc:sldMk cId="3703394442" sldId="317"/>
            <ac:picMk id="4098" creationId="{F601266C-6D02-49CC-A9A7-A7E086994C6E}"/>
          </ac:picMkLst>
        </pc:picChg>
      </pc:sldChg>
      <pc:sldChg chg="addSp modSp modNotesTx">
        <pc:chgData name="" userId="ba127cb730c31255" providerId="LiveId" clId="{11D9E990-578F-4920-8F56-DE575C767E2C}" dt="2022-04-25T05:46:50.782" v="1410" actId="20577"/>
        <pc:sldMkLst>
          <pc:docMk/>
          <pc:sldMk cId="840213983" sldId="324"/>
        </pc:sldMkLst>
        <pc:spChg chg="add mod">
          <ac:chgData name="" userId="ba127cb730c31255" providerId="LiveId" clId="{11D9E990-578F-4920-8F56-DE575C767E2C}" dt="2022-04-25T04:20:46.482" v="135" actId="1076"/>
          <ac:spMkLst>
            <pc:docMk/>
            <pc:sldMk cId="840213983" sldId="324"/>
            <ac:spMk id="3" creationId="{6886FC64-E8BB-4403-B7E1-9DF4C26A5D9B}"/>
          </ac:spMkLst>
        </pc:spChg>
        <pc:picChg chg="mod">
          <ac:chgData name="" userId="ba127cb730c31255" providerId="LiveId" clId="{11D9E990-578F-4920-8F56-DE575C767E2C}" dt="2022-04-25T04:20:53.584" v="137" actId="1076"/>
          <ac:picMkLst>
            <pc:docMk/>
            <pc:sldMk cId="840213983" sldId="324"/>
            <ac:picMk id="7" creationId="{97224285-AAD7-45AF-8C81-37B26CE1868E}"/>
          </ac:picMkLst>
        </pc:picChg>
      </pc:sldChg>
      <pc:sldChg chg="modSp ord">
        <pc:chgData name="" userId="ba127cb730c31255" providerId="LiveId" clId="{11D9E990-578F-4920-8F56-DE575C767E2C}" dt="2022-04-25T05:53:59.420" v="1437" actId="1076"/>
        <pc:sldMkLst>
          <pc:docMk/>
          <pc:sldMk cId="1920860253" sldId="326"/>
        </pc:sldMkLst>
        <pc:spChg chg="mod">
          <ac:chgData name="" userId="ba127cb730c31255" providerId="LiveId" clId="{11D9E990-578F-4920-8F56-DE575C767E2C}" dt="2022-04-25T05:53:59.420" v="1437" actId="1076"/>
          <ac:spMkLst>
            <pc:docMk/>
            <pc:sldMk cId="1920860253" sldId="326"/>
            <ac:spMk id="2" creationId="{11ED32C9-D24E-4411-81BA-3B48EF31808B}"/>
          </ac:spMkLst>
        </pc:spChg>
      </pc:sldChg>
      <pc:sldChg chg="modSp">
        <pc:chgData name="" userId="ba127cb730c31255" providerId="LiveId" clId="{11D9E990-578F-4920-8F56-DE575C767E2C}" dt="2022-04-25T04:44:45.056" v="417" actId="12"/>
        <pc:sldMkLst>
          <pc:docMk/>
          <pc:sldMk cId="634728322" sldId="337"/>
        </pc:sldMkLst>
        <pc:spChg chg="mod">
          <ac:chgData name="" userId="ba127cb730c31255" providerId="LiveId" clId="{11D9E990-578F-4920-8F56-DE575C767E2C}" dt="2022-04-25T04:44:45.056" v="417" actId="12"/>
          <ac:spMkLst>
            <pc:docMk/>
            <pc:sldMk cId="634728322" sldId="337"/>
            <ac:spMk id="3" creationId="{59E7D3DA-B55D-4FD1-9775-36C2B69C7C92}"/>
          </ac:spMkLst>
        </pc:spChg>
      </pc:sldChg>
      <pc:sldChg chg="del">
        <pc:chgData name="" userId="ba127cb730c31255" providerId="LiveId" clId="{11D9E990-578F-4920-8F56-DE575C767E2C}" dt="2022-04-25T04:36:15.982" v="256" actId="2696"/>
        <pc:sldMkLst>
          <pc:docMk/>
          <pc:sldMk cId="4130193770" sldId="338"/>
        </pc:sldMkLst>
      </pc:sldChg>
      <pc:sldChg chg="addSp delSp modSp">
        <pc:chgData name="" userId="ba127cb730c31255" providerId="LiveId" clId="{11D9E990-578F-4920-8F56-DE575C767E2C}" dt="2022-04-25T05:40:07.710" v="1386" actId="1076"/>
        <pc:sldMkLst>
          <pc:docMk/>
          <pc:sldMk cId="2810954839" sldId="339"/>
        </pc:sldMkLst>
        <pc:spChg chg="mod">
          <ac:chgData name="" userId="ba127cb730c31255" providerId="LiveId" clId="{11D9E990-578F-4920-8F56-DE575C767E2C}" dt="2022-04-25T05:31:12.273" v="1367"/>
          <ac:spMkLst>
            <pc:docMk/>
            <pc:sldMk cId="2810954839" sldId="339"/>
            <ac:spMk id="3" creationId="{C509A1AA-8B6A-4853-A1B2-4B3C0FAF37F3}"/>
          </ac:spMkLst>
        </pc:spChg>
        <pc:picChg chg="add del mod">
          <ac:chgData name="" userId="ba127cb730c31255" providerId="LiveId" clId="{11D9E990-578F-4920-8F56-DE575C767E2C}" dt="2022-04-25T05:30:51.880" v="1363"/>
          <ac:picMkLst>
            <pc:docMk/>
            <pc:sldMk cId="2810954839" sldId="339"/>
            <ac:picMk id="3074" creationId="{7C076DA9-7D7C-4D9B-BC0A-F6A16BA74FB1}"/>
          </ac:picMkLst>
        </pc:picChg>
        <pc:picChg chg="add mod">
          <ac:chgData name="" userId="ba127cb730c31255" providerId="LiveId" clId="{11D9E990-578F-4920-8F56-DE575C767E2C}" dt="2022-04-25T05:40:07.710" v="1386" actId="1076"/>
          <ac:picMkLst>
            <pc:docMk/>
            <pc:sldMk cId="2810954839" sldId="339"/>
            <ac:picMk id="3076" creationId="{40168FDA-4AA8-4261-A9DD-23316779DCBF}"/>
          </ac:picMkLst>
        </pc:picChg>
      </pc:sldChg>
      <pc:sldChg chg="modSp">
        <pc:chgData name="" userId="ba127cb730c31255" providerId="LiveId" clId="{11D9E990-578F-4920-8F56-DE575C767E2C}" dt="2022-04-25T06:08:25.293" v="1563" actId="27636"/>
        <pc:sldMkLst>
          <pc:docMk/>
          <pc:sldMk cId="34570237" sldId="340"/>
        </pc:sldMkLst>
        <pc:spChg chg="mod">
          <ac:chgData name="" userId="ba127cb730c31255" providerId="LiveId" clId="{11D9E990-578F-4920-8F56-DE575C767E2C}" dt="2022-04-25T06:08:25.293" v="1563" actId="27636"/>
          <ac:spMkLst>
            <pc:docMk/>
            <pc:sldMk cId="34570237" sldId="340"/>
            <ac:spMk id="3" creationId="{BDF0AA67-3EE7-46EA-9970-B7A15248AB51}"/>
          </ac:spMkLst>
        </pc:spChg>
      </pc:sldChg>
      <pc:sldChg chg="del">
        <pc:chgData name="" userId="ba127cb730c31255" providerId="LiveId" clId="{11D9E990-578F-4920-8F56-DE575C767E2C}" dt="2022-04-25T04:55:19.711" v="480" actId="2696"/>
        <pc:sldMkLst>
          <pc:docMk/>
          <pc:sldMk cId="1465057065" sldId="343"/>
        </pc:sldMkLst>
      </pc:sldChg>
      <pc:sldChg chg="del">
        <pc:chgData name="" userId="ba127cb730c31255" providerId="LiveId" clId="{11D9E990-578F-4920-8F56-DE575C767E2C}" dt="2022-04-25T04:55:17.680" v="478" actId="2696"/>
        <pc:sldMkLst>
          <pc:docMk/>
          <pc:sldMk cId="1327157227" sldId="344"/>
        </pc:sldMkLst>
      </pc:sldChg>
      <pc:sldChg chg="del">
        <pc:chgData name="" userId="ba127cb730c31255" providerId="LiveId" clId="{11D9E990-578F-4920-8F56-DE575C767E2C}" dt="2022-04-25T04:55:18.539" v="479" actId="2696"/>
        <pc:sldMkLst>
          <pc:docMk/>
          <pc:sldMk cId="3785301192" sldId="345"/>
        </pc:sldMkLst>
      </pc:sldChg>
      <pc:sldChg chg="modSp">
        <pc:chgData name="" userId="ba127cb730c31255" providerId="LiveId" clId="{11D9E990-578F-4920-8F56-DE575C767E2C}" dt="2022-04-25T05:49:04.211" v="1424" actId="20577"/>
        <pc:sldMkLst>
          <pc:docMk/>
          <pc:sldMk cId="3099724360" sldId="347"/>
        </pc:sldMkLst>
        <pc:spChg chg="mod">
          <ac:chgData name="" userId="ba127cb730c31255" providerId="LiveId" clId="{11D9E990-578F-4920-8F56-DE575C767E2C}" dt="2022-04-25T05:49:04.211" v="1424" actId="20577"/>
          <ac:spMkLst>
            <pc:docMk/>
            <pc:sldMk cId="3099724360" sldId="347"/>
            <ac:spMk id="2" creationId="{FA75BA9F-2D41-4778-9AE5-D5DB49726777}"/>
          </ac:spMkLst>
        </pc:spChg>
        <pc:spChg chg="mod">
          <ac:chgData name="" userId="ba127cb730c31255" providerId="LiveId" clId="{11D9E990-578F-4920-8F56-DE575C767E2C}" dt="2022-04-25T04:53:27.243" v="453"/>
          <ac:spMkLst>
            <pc:docMk/>
            <pc:sldMk cId="3099724360" sldId="347"/>
            <ac:spMk id="3" creationId="{ED5A4D31-C886-48A0-9B07-B49866C40F41}"/>
          </ac:spMkLst>
        </pc:spChg>
      </pc:sldChg>
      <pc:sldChg chg="modSp">
        <pc:chgData name="" userId="ba127cb730c31255" providerId="LiveId" clId="{11D9E990-578F-4920-8F56-DE575C767E2C}" dt="2022-04-25T04:38:06.406" v="274" actId="1076"/>
        <pc:sldMkLst>
          <pc:docMk/>
          <pc:sldMk cId="3420755261" sldId="348"/>
        </pc:sldMkLst>
        <pc:spChg chg="mod">
          <ac:chgData name="" userId="ba127cb730c31255" providerId="LiveId" clId="{11D9E990-578F-4920-8F56-DE575C767E2C}" dt="2022-04-25T04:38:06.406" v="274" actId="1076"/>
          <ac:spMkLst>
            <pc:docMk/>
            <pc:sldMk cId="3420755261" sldId="348"/>
            <ac:spMk id="5" creationId="{7D9B086C-470B-488D-9211-55758FC47C6B}"/>
          </ac:spMkLst>
        </pc:spChg>
        <pc:picChg chg="mod">
          <ac:chgData name="" userId="ba127cb730c31255" providerId="LiveId" clId="{11D9E990-578F-4920-8F56-DE575C767E2C}" dt="2022-04-25T04:38:04.076" v="273" actId="1076"/>
          <ac:picMkLst>
            <pc:docMk/>
            <pc:sldMk cId="3420755261" sldId="348"/>
            <ac:picMk id="1026" creationId="{57C49DF9-E2E4-4640-9728-C318056CEE1C}"/>
          </ac:picMkLst>
        </pc:picChg>
      </pc:sldChg>
      <pc:sldChg chg="modSp">
        <pc:chgData name="" userId="ba127cb730c31255" providerId="LiveId" clId="{11D9E990-578F-4920-8F56-DE575C767E2C}" dt="2022-04-25T04:31:19.119" v="247" actId="20577"/>
        <pc:sldMkLst>
          <pc:docMk/>
          <pc:sldMk cId="3391517018" sldId="349"/>
        </pc:sldMkLst>
        <pc:spChg chg="mod">
          <ac:chgData name="" userId="ba127cb730c31255" providerId="LiveId" clId="{11D9E990-578F-4920-8F56-DE575C767E2C}" dt="2022-04-25T04:31:19.119" v="247" actId="20577"/>
          <ac:spMkLst>
            <pc:docMk/>
            <pc:sldMk cId="3391517018" sldId="349"/>
            <ac:spMk id="6" creationId="{B4371DBA-B2D7-4883-A92C-0BB572685202}"/>
          </ac:spMkLst>
        </pc:spChg>
      </pc:sldChg>
      <pc:sldChg chg="addSp delSp modSp add modNotesTx">
        <pc:chgData name="" userId="ba127cb730c31255" providerId="LiveId" clId="{11D9E990-578F-4920-8F56-DE575C767E2C}" dt="2022-04-25T03:21:10.145" v="99" actId="1076"/>
        <pc:sldMkLst>
          <pc:docMk/>
          <pc:sldMk cId="3587127961" sldId="350"/>
        </pc:sldMkLst>
        <pc:spChg chg="mod">
          <ac:chgData name="" userId="ba127cb730c31255" providerId="LiveId" clId="{11D9E990-578F-4920-8F56-DE575C767E2C}" dt="2022-04-25T03:17:37.300" v="66" actId="27636"/>
          <ac:spMkLst>
            <pc:docMk/>
            <pc:sldMk cId="3587127961" sldId="350"/>
            <ac:spMk id="2" creationId="{94B15D13-2910-4832-9512-145DE492172E}"/>
          </ac:spMkLst>
        </pc:spChg>
        <pc:spChg chg="del">
          <ac:chgData name="" userId="ba127cb730c31255" providerId="LiveId" clId="{11D9E990-578F-4920-8F56-DE575C767E2C}" dt="2022-04-25T03:13:34.578" v="1"/>
          <ac:spMkLst>
            <pc:docMk/>
            <pc:sldMk cId="3587127961" sldId="350"/>
            <ac:spMk id="3" creationId="{7F9A224B-7D20-4C73-9072-869743E4DB2F}"/>
          </ac:spMkLst>
        </pc:spChg>
        <pc:spChg chg="add mod">
          <ac:chgData name="" userId="ba127cb730c31255" providerId="LiveId" clId="{11D9E990-578F-4920-8F56-DE575C767E2C}" dt="2022-04-25T03:14:39.604" v="31" actId="14100"/>
          <ac:spMkLst>
            <pc:docMk/>
            <pc:sldMk cId="3587127961" sldId="350"/>
            <ac:spMk id="4" creationId="{7138E958-AB5B-437A-BDEE-D2A6A940E90C}"/>
          </ac:spMkLst>
        </pc:spChg>
        <pc:spChg chg="add mod">
          <ac:chgData name="" userId="ba127cb730c31255" providerId="LiveId" clId="{11D9E990-578F-4920-8F56-DE575C767E2C}" dt="2022-04-25T03:20:19.464" v="95" actId="1076"/>
          <ac:spMkLst>
            <pc:docMk/>
            <pc:sldMk cId="3587127961" sldId="350"/>
            <ac:spMk id="5" creationId="{9A1E9108-66E4-4FEA-8740-45745ED8E63A}"/>
          </ac:spMkLst>
        </pc:spChg>
        <pc:spChg chg="add mod">
          <ac:chgData name="" userId="ba127cb730c31255" providerId="LiveId" clId="{11D9E990-578F-4920-8F56-DE575C767E2C}" dt="2022-04-25T03:21:10.145" v="99" actId="1076"/>
          <ac:spMkLst>
            <pc:docMk/>
            <pc:sldMk cId="3587127961" sldId="350"/>
            <ac:spMk id="6" creationId="{E9B342E0-CE7B-4156-8C17-787E7A20E44E}"/>
          </ac:spMkLst>
        </pc:spChg>
        <pc:picChg chg="add mod">
          <ac:chgData name="" userId="ba127cb730c31255" providerId="LiveId" clId="{11D9E990-578F-4920-8F56-DE575C767E2C}" dt="2022-04-25T03:20:29.647" v="96" actId="1076"/>
          <ac:picMkLst>
            <pc:docMk/>
            <pc:sldMk cId="3587127961" sldId="350"/>
            <ac:picMk id="1026" creationId="{6D2B3184-38E8-4AC7-BE08-199D60FA88FB}"/>
          </ac:picMkLst>
        </pc:picChg>
      </pc:sldChg>
      <pc:sldChg chg="addSp delSp modSp add">
        <pc:chgData name="" userId="ba127cb730c31255" providerId="LiveId" clId="{11D9E990-578F-4920-8F56-DE575C767E2C}" dt="2022-04-25T05:40:00.102" v="1382"/>
        <pc:sldMkLst>
          <pc:docMk/>
          <pc:sldMk cId="2189073698" sldId="351"/>
        </pc:sldMkLst>
        <pc:spChg chg="mod">
          <ac:chgData name="" userId="ba127cb730c31255" providerId="LiveId" clId="{11D9E990-578F-4920-8F56-DE575C767E2C}" dt="2022-04-25T03:31:18.827" v="116" actId="2711"/>
          <ac:spMkLst>
            <pc:docMk/>
            <pc:sldMk cId="2189073698" sldId="351"/>
            <ac:spMk id="2" creationId="{02AE6362-0722-4CD1-AAAC-6C5890CE39FD}"/>
          </ac:spMkLst>
        </pc:spChg>
        <pc:spChg chg="add del mod">
          <ac:chgData name="" userId="ba127cb730c31255" providerId="LiveId" clId="{11D9E990-578F-4920-8F56-DE575C767E2C}" dt="2022-04-25T03:31:08.198" v="111"/>
          <ac:spMkLst>
            <pc:docMk/>
            <pc:sldMk cId="2189073698" sldId="351"/>
            <ac:spMk id="6" creationId="{116A2CD7-C00F-4F31-A955-BBA5C3BAD2D9}"/>
          </ac:spMkLst>
        </pc:spChg>
        <pc:spChg chg="add del">
          <ac:chgData name="" userId="ba127cb730c31255" providerId="LiveId" clId="{11D9E990-578F-4920-8F56-DE575C767E2C}" dt="2022-04-25T05:39:58.020" v="1380"/>
          <ac:spMkLst>
            <pc:docMk/>
            <pc:sldMk cId="2189073698" sldId="351"/>
            <ac:spMk id="8" creationId="{0B02DE41-D7B8-43FD-A8A8-E8BD9A6A759E}"/>
          </ac:spMkLst>
        </pc:spChg>
        <pc:spChg chg="add del">
          <ac:chgData name="" userId="ba127cb730c31255" providerId="LiveId" clId="{11D9E990-578F-4920-8F56-DE575C767E2C}" dt="2022-04-25T05:40:00.102" v="1382"/>
          <ac:spMkLst>
            <pc:docMk/>
            <pc:sldMk cId="2189073698" sldId="351"/>
            <ac:spMk id="9" creationId="{93D2DCF9-2154-4B5B-BF8C-23B6652852DC}"/>
          </ac:spMkLst>
        </pc:spChg>
        <pc:graphicFrameChg chg="del mod">
          <ac:chgData name="" userId="ba127cb730c31255" providerId="LiveId" clId="{11D9E990-578F-4920-8F56-DE575C767E2C}" dt="2022-04-25T03:25:52.254" v="110" actId="478"/>
          <ac:graphicFrameMkLst>
            <pc:docMk/>
            <pc:sldMk cId="2189073698" sldId="351"/>
            <ac:graphicFrameMk id="4" creationId="{03898059-7A28-4284-8D01-B774D0D78B9E}"/>
          </ac:graphicFrameMkLst>
        </pc:graphicFrameChg>
        <pc:picChg chg="add mod">
          <ac:chgData name="" userId="ba127cb730c31255" providerId="LiveId" clId="{11D9E990-578F-4920-8F56-DE575C767E2C}" dt="2022-04-25T05:39:57.444" v="1379" actId="1076"/>
          <ac:picMkLst>
            <pc:docMk/>
            <pc:sldMk cId="2189073698" sldId="351"/>
            <ac:picMk id="7" creationId="{367A4EA3-86E2-4067-9BC6-09E4EE0537BB}"/>
          </ac:picMkLst>
        </pc:picChg>
      </pc:sldChg>
      <pc:sldChg chg="addSp modSp add">
        <pc:chgData name="" userId="ba127cb730c31255" providerId="LiveId" clId="{11D9E990-578F-4920-8F56-DE575C767E2C}" dt="2022-04-25T04:37:30.328" v="272" actId="27636"/>
        <pc:sldMkLst>
          <pc:docMk/>
          <pc:sldMk cId="3463580378" sldId="352"/>
        </pc:sldMkLst>
        <pc:spChg chg="mod">
          <ac:chgData name="" userId="ba127cb730c31255" providerId="LiveId" clId="{11D9E990-578F-4920-8F56-DE575C767E2C}" dt="2022-04-25T04:27:54.573" v="190"/>
          <ac:spMkLst>
            <pc:docMk/>
            <pc:sldMk cId="3463580378" sldId="352"/>
            <ac:spMk id="2" creationId="{FDFF3EB3-CD4B-41E8-ADD7-E0EBFA63FC40}"/>
          </ac:spMkLst>
        </pc:spChg>
        <pc:spChg chg="mod">
          <ac:chgData name="" userId="ba127cb730c31255" providerId="LiveId" clId="{11D9E990-578F-4920-8F56-DE575C767E2C}" dt="2022-04-25T04:37:30.328" v="272" actId="27636"/>
          <ac:spMkLst>
            <pc:docMk/>
            <pc:sldMk cId="3463580378" sldId="352"/>
            <ac:spMk id="3" creationId="{C7CD00EF-22A5-4309-B826-3ED04A06A357}"/>
          </ac:spMkLst>
        </pc:spChg>
        <pc:picChg chg="add mod">
          <ac:chgData name="" userId="ba127cb730c31255" providerId="LiveId" clId="{11D9E990-578F-4920-8F56-DE575C767E2C}" dt="2022-04-25T04:37:17.626" v="266" actId="1076"/>
          <ac:picMkLst>
            <pc:docMk/>
            <pc:sldMk cId="3463580378" sldId="352"/>
            <ac:picMk id="2050" creationId="{E20CEDCD-B82D-4E53-A2CE-74A8E5F79E47}"/>
          </ac:picMkLst>
        </pc:picChg>
      </pc:sldChg>
      <pc:sldChg chg="addSp modSp add modNotesTx">
        <pc:chgData name="" userId="ba127cb730c31255" providerId="LiveId" clId="{11D9E990-578F-4920-8F56-DE575C767E2C}" dt="2022-04-25T05:25:10.096" v="1356" actId="20577"/>
        <pc:sldMkLst>
          <pc:docMk/>
          <pc:sldMk cId="3206264022" sldId="353"/>
        </pc:sldMkLst>
        <pc:spChg chg="mod">
          <ac:chgData name="" userId="ba127cb730c31255" providerId="LiveId" clId="{11D9E990-578F-4920-8F56-DE575C767E2C}" dt="2022-04-25T04:53:04.715" v="448" actId="113"/>
          <ac:spMkLst>
            <pc:docMk/>
            <pc:sldMk cId="3206264022" sldId="353"/>
            <ac:spMk id="2" creationId="{F9827560-FBC4-423C-8ECC-856DF76556CB}"/>
          </ac:spMkLst>
        </pc:spChg>
        <pc:spChg chg="mod">
          <ac:chgData name="" userId="ba127cb730c31255" providerId="LiveId" clId="{11D9E990-578F-4920-8F56-DE575C767E2C}" dt="2022-04-25T04:50:23.436" v="445" actId="1076"/>
          <ac:spMkLst>
            <pc:docMk/>
            <pc:sldMk cId="3206264022" sldId="353"/>
            <ac:spMk id="3" creationId="{76835678-D5AE-431F-B66C-2688449C2810}"/>
          </ac:spMkLst>
        </pc:spChg>
        <pc:spChg chg="add mod">
          <ac:chgData name="" userId="ba127cb730c31255" providerId="LiveId" clId="{11D9E990-578F-4920-8F56-DE575C767E2C}" dt="2022-04-25T04:56:51.416" v="481" actId="1076"/>
          <ac:spMkLst>
            <pc:docMk/>
            <pc:sldMk cId="3206264022" sldId="353"/>
            <ac:spMk id="4" creationId="{16A8635D-D279-4FC5-A78D-A9EB055A00F4}"/>
          </ac:spMkLst>
        </pc:spChg>
        <pc:picChg chg="add mod">
          <ac:chgData name="" userId="ba127cb730c31255" providerId="LiveId" clId="{11D9E990-578F-4920-8F56-DE575C767E2C}" dt="2022-04-25T04:55:01.314" v="477" actId="1076"/>
          <ac:picMkLst>
            <pc:docMk/>
            <pc:sldMk cId="3206264022" sldId="353"/>
            <ac:picMk id="5" creationId="{8BA2FABB-25B8-4E84-8012-7316892BEFF7}"/>
          </ac:picMkLst>
        </pc:picChg>
      </pc:sldChg>
      <pc:sldChg chg="add del">
        <pc:chgData name="" userId="ba127cb730c31255" providerId="LiveId" clId="{11D9E990-578F-4920-8F56-DE575C767E2C}" dt="2022-04-25T04:49:20.857" v="421"/>
        <pc:sldMkLst>
          <pc:docMk/>
          <pc:sldMk cId="3488928011" sldId="353"/>
        </pc:sldMkLst>
      </pc:sldChg>
      <pc:sldChg chg="addSp delSp modSp add">
        <pc:chgData name="" userId="ba127cb730c31255" providerId="LiveId" clId="{11D9E990-578F-4920-8F56-DE575C767E2C}" dt="2022-04-25T06:05:19.326" v="1540" actId="113"/>
        <pc:sldMkLst>
          <pc:docMk/>
          <pc:sldMk cId="486317475" sldId="354"/>
        </pc:sldMkLst>
        <pc:spChg chg="mod">
          <ac:chgData name="" userId="ba127cb730c31255" providerId="LiveId" clId="{11D9E990-578F-4920-8F56-DE575C767E2C}" dt="2022-04-25T06:05:19.326" v="1540" actId="113"/>
          <ac:spMkLst>
            <pc:docMk/>
            <pc:sldMk cId="486317475" sldId="354"/>
            <ac:spMk id="2" creationId="{6A35BE40-BFD8-4DB6-9DC3-88D566C0792F}"/>
          </ac:spMkLst>
        </pc:spChg>
        <pc:spChg chg="del">
          <ac:chgData name="" userId="ba127cb730c31255" providerId="LiveId" clId="{11D9E990-578F-4920-8F56-DE575C767E2C}" dt="2022-04-25T05:57:30.426" v="1439"/>
          <ac:spMkLst>
            <pc:docMk/>
            <pc:sldMk cId="486317475" sldId="354"/>
            <ac:spMk id="3" creationId="{2973213E-3ED1-47E4-85A9-1682DD57B72A}"/>
          </ac:spMkLst>
        </pc:spChg>
        <pc:spChg chg="add del mod">
          <ac:chgData name="" userId="ba127cb730c31255" providerId="LiveId" clId="{11D9E990-578F-4920-8F56-DE575C767E2C}" dt="2022-04-25T06:00:53.227" v="1504" actId="11529"/>
          <ac:spMkLst>
            <pc:docMk/>
            <pc:sldMk cId="486317475" sldId="354"/>
            <ac:spMk id="12" creationId="{564A3230-6E5A-472F-9A93-35CE01DFD61A}"/>
          </ac:spMkLst>
        </pc:spChg>
        <pc:spChg chg="add del mod">
          <ac:chgData name="" userId="ba127cb730c31255" providerId="LiveId" clId="{11D9E990-578F-4920-8F56-DE575C767E2C}" dt="2022-04-25T06:01:40.860" v="1514" actId="478"/>
          <ac:spMkLst>
            <pc:docMk/>
            <pc:sldMk cId="486317475" sldId="354"/>
            <ac:spMk id="15" creationId="{1EACE148-D3AD-425A-931A-9F9A97A27B6D}"/>
          </ac:spMkLst>
        </pc:spChg>
        <pc:picChg chg="add mod">
          <ac:chgData name="" userId="ba127cb730c31255" providerId="LiveId" clId="{11D9E990-578F-4920-8F56-DE575C767E2C}" dt="2022-04-25T05:58:08.992" v="1459" actId="1076"/>
          <ac:picMkLst>
            <pc:docMk/>
            <pc:sldMk cId="486317475" sldId="354"/>
            <ac:picMk id="4" creationId="{7654CD30-61F6-4A4E-BABE-88296F05296C}"/>
          </ac:picMkLst>
        </pc:picChg>
        <pc:picChg chg="add mod">
          <ac:chgData name="" userId="ba127cb730c31255" providerId="LiveId" clId="{11D9E990-578F-4920-8F56-DE575C767E2C}" dt="2022-04-25T05:58:20.977" v="1464" actId="1076"/>
          <ac:picMkLst>
            <pc:docMk/>
            <pc:sldMk cId="486317475" sldId="354"/>
            <ac:picMk id="5" creationId="{8EA7773B-03B5-4BC2-A7D4-99D2472EA1D0}"/>
          </ac:picMkLst>
        </pc:picChg>
        <pc:picChg chg="add mod">
          <ac:chgData name="" userId="ba127cb730c31255" providerId="LiveId" clId="{11D9E990-578F-4920-8F56-DE575C767E2C}" dt="2022-04-25T05:59:20.792" v="1491" actId="1076"/>
          <ac:picMkLst>
            <pc:docMk/>
            <pc:sldMk cId="486317475" sldId="354"/>
            <ac:picMk id="6" creationId="{CB2E24D9-0B0E-4A49-9CFC-638B67CDEB0E}"/>
          </ac:picMkLst>
        </pc:picChg>
        <pc:picChg chg="add mod">
          <ac:chgData name="" userId="ba127cb730c31255" providerId="LiveId" clId="{11D9E990-578F-4920-8F56-DE575C767E2C}" dt="2022-04-25T06:00:22.127" v="1497" actId="1076"/>
          <ac:picMkLst>
            <pc:docMk/>
            <pc:sldMk cId="486317475" sldId="354"/>
            <ac:picMk id="7" creationId="{5E71D69E-2282-4FB6-A7E8-C94C33FAEE7E}"/>
          </ac:picMkLst>
        </pc:picChg>
        <pc:cxnChg chg="add del mod">
          <ac:chgData name="" userId="ba127cb730c31255" providerId="LiveId" clId="{11D9E990-578F-4920-8F56-DE575C767E2C}" dt="2022-04-25T06:00:29.675" v="1499" actId="11529"/>
          <ac:cxnSpMkLst>
            <pc:docMk/>
            <pc:sldMk cId="486317475" sldId="354"/>
            <ac:cxnSpMk id="9" creationId="{A6127FF3-8D0B-4A24-A939-96DA921F0039}"/>
          </ac:cxnSpMkLst>
        </pc:cxnChg>
        <pc:cxnChg chg="add del mod">
          <ac:chgData name="" userId="ba127cb730c31255" providerId="LiveId" clId="{11D9E990-578F-4920-8F56-DE575C767E2C}" dt="2022-04-25T06:00:35.307" v="1501" actId="11529"/>
          <ac:cxnSpMkLst>
            <pc:docMk/>
            <pc:sldMk cId="486317475" sldId="354"/>
            <ac:cxnSpMk id="11" creationId="{CF67F735-F46E-42CC-89E0-9AB8959F595A}"/>
          </ac:cxnSpMkLst>
        </pc:cxnChg>
        <pc:cxnChg chg="add del mod">
          <ac:chgData name="" userId="ba127cb730c31255" providerId="LiveId" clId="{11D9E990-578F-4920-8F56-DE575C767E2C}" dt="2022-04-25T06:01:15.684" v="1506" actId="11529"/>
          <ac:cxnSpMkLst>
            <pc:docMk/>
            <pc:sldMk cId="486317475" sldId="354"/>
            <ac:cxnSpMk id="14" creationId="{848C5A8F-21DD-4F2D-9286-2F23764B14A5}"/>
          </ac:cxnSpMkLst>
        </pc:cxnChg>
        <pc:cxnChg chg="add del mod">
          <ac:chgData name="" userId="ba127cb730c31255" providerId="LiveId" clId="{11D9E990-578F-4920-8F56-DE575C767E2C}" dt="2022-04-25T06:02:22.654" v="1517" actId="478"/>
          <ac:cxnSpMkLst>
            <pc:docMk/>
            <pc:sldMk cId="486317475" sldId="354"/>
            <ac:cxnSpMk id="17" creationId="{A2370E53-1219-4540-AE78-B0B243CA0FDB}"/>
          </ac:cxnSpMkLst>
        </pc:cxnChg>
        <pc:cxnChg chg="add del mod">
          <ac:chgData name="" userId="ba127cb730c31255" providerId="LiveId" clId="{11D9E990-578F-4920-8F56-DE575C767E2C}" dt="2022-04-25T06:03:46.440" v="1533" actId="478"/>
          <ac:cxnSpMkLst>
            <pc:docMk/>
            <pc:sldMk cId="486317475" sldId="354"/>
            <ac:cxnSpMk id="19" creationId="{82501C15-3CCC-4985-B624-81E8F6D29857}"/>
          </ac:cxnSpMkLst>
        </pc:cxnChg>
        <pc:cxnChg chg="add del mod">
          <ac:chgData name="" userId="ba127cb730c31255" providerId="LiveId" clId="{11D9E990-578F-4920-8F56-DE575C767E2C}" dt="2022-04-25T06:03:12.815" v="1526" actId="11529"/>
          <ac:cxnSpMkLst>
            <pc:docMk/>
            <pc:sldMk cId="486317475" sldId="354"/>
            <ac:cxnSpMk id="21" creationId="{83FB8374-9A29-4FA8-84C8-88E3C10335AD}"/>
          </ac:cxnSpMkLst>
        </pc:cxnChg>
        <pc:cxnChg chg="add mod">
          <ac:chgData name="" userId="ba127cb730c31255" providerId="LiveId" clId="{11D9E990-578F-4920-8F56-DE575C767E2C}" dt="2022-04-25T06:03:31.545" v="1529" actId="1582"/>
          <ac:cxnSpMkLst>
            <pc:docMk/>
            <pc:sldMk cId="486317475" sldId="354"/>
            <ac:cxnSpMk id="24" creationId="{1E0CF5BB-501C-40AA-B3F6-DB58C3F28ECA}"/>
          </ac:cxnSpMkLst>
        </pc:cxnChg>
        <pc:cxnChg chg="add mod">
          <ac:chgData name="" userId="ba127cb730c31255" providerId="LiveId" clId="{11D9E990-578F-4920-8F56-DE575C767E2C}" dt="2022-04-25T06:03:43.871" v="1532" actId="1582"/>
          <ac:cxnSpMkLst>
            <pc:docMk/>
            <pc:sldMk cId="486317475" sldId="354"/>
            <ac:cxnSpMk id="26" creationId="{B4BE4D83-6A9E-4782-9C23-864351A062CA}"/>
          </ac:cxnSpMkLst>
        </pc:cxnChg>
        <pc:cxnChg chg="add mod">
          <ac:chgData name="" userId="ba127cb730c31255" providerId="LiveId" clId="{11D9E990-578F-4920-8F56-DE575C767E2C}" dt="2022-04-25T06:03:56.273" v="1536" actId="1582"/>
          <ac:cxnSpMkLst>
            <pc:docMk/>
            <pc:sldMk cId="486317475" sldId="354"/>
            <ac:cxnSpMk id="28" creationId="{4C937A1E-27E0-47EE-B262-A505BD7EACBB}"/>
          </ac:cxnSpMkLst>
        </pc:cxnChg>
      </pc:sldChg>
    </pc:docChg>
  </pc:docChgLst>
  <pc:docChgLst>
    <pc:chgData userId="ba127cb730c31255" providerId="LiveId" clId="{473FA85D-E31A-45CA-A7AD-0AD39E8C53BF}"/>
    <pc:docChg chg="undo custSel addSld modSld sldOrd">
      <pc:chgData name="" userId="ba127cb730c31255" providerId="LiveId" clId="{473FA85D-E31A-45CA-A7AD-0AD39E8C53BF}" dt="2022-04-21T09:07:16.402" v="214"/>
      <pc:docMkLst>
        <pc:docMk/>
      </pc:docMkLst>
      <pc:sldChg chg="modSp">
        <pc:chgData name="" userId="ba127cb730c31255" providerId="LiveId" clId="{473FA85D-E31A-45CA-A7AD-0AD39E8C53BF}" dt="2022-04-20T07:42:07.317" v="7" actId="1076"/>
        <pc:sldMkLst>
          <pc:docMk/>
          <pc:sldMk cId="4216762200" sldId="262"/>
        </pc:sldMkLst>
        <pc:spChg chg="mod">
          <ac:chgData name="" userId="ba127cb730c31255" providerId="LiveId" clId="{473FA85D-E31A-45CA-A7AD-0AD39E8C53BF}" dt="2022-04-20T07:42:07.317" v="7" actId="1076"/>
          <ac:spMkLst>
            <pc:docMk/>
            <pc:sldMk cId="4216762200" sldId="262"/>
            <ac:spMk id="2" creationId="{00000000-0000-0000-0000-000000000000}"/>
          </ac:spMkLst>
        </pc:spChg>
      </pc:sldChg>
      <pc:sldChg chg="ord">
        <pc:chgData name="" userId="ba127cb730c31255" providerId="LiveId" clId="{473FA85D-E31A-45CA-A7AD-0AD39E8C53BF}" dt="2022-04-21T09:07:16.402" v="214"/>
        <pc:sldMkLst>
          <pc:docMk/>
          <pc:sldMk cId="4129011095" sldId="316"/>
        </pc:sldMkLst>
      </pc:sldChg>
      <pc:sldChg chg="ord">
        <pc:chgData name="" userId="ba127cb730c31255" providerId="LiveId" clId="{473FA85D-E31A-45CA-A7AD-0AD39E8C53BF}" dt="2022-04-21T09:06:43.548" v="212"/>
        <pc:sldMkLst>
          <pc:docMk/>
          <pc:sldMk cId="3703394442" sldId="317"/>
        </pc:sldMkLst>
      </pc:sldChg>
      <pc:sldChg chg="ord">
        <pc:chgData name="" userId="ba127cb730c31255" providerId="LiveId" clId="{473FA85D-E31A-45CA-A7AD-0AD39E8C53BF}" dt="2022-04-21T09:07:10.124" v="213"/>
        <pc:sldMkLst>
          <pc:docMk/>
          <pc:sldMk cId="840213983" sldId="324"/>
        </pc:sldMkLst>
      </pc:sldChg>
      <pc:sldChg chg="modSp">
        <pc:chgData name="" userId="ba127cb730c31255" providerId="LiveId" clId="{473FA85D-E31A-45CA-A7AD-0AD39E8C53BF}" dt="2022-04-21T08:26:06.663" v="120" actId="27636"/>
        <pc:sldMkLst>
          <pc:docMk/>
          <pc:sldMk cId="34570237" sldId="340"/>
        </pc:sldMkLst>
        <pc:spChg chg="mod">
          <ac:chgData name="" userId="ba127cb730c31255" providerId="LiveId" clId="{473FA85D-E31A-45CA-A7AD-0AD39E8C53BF}" dt="2022-04-21T08:26:06.663" v="120" actId="27636"/>
          <ac:spMkLst>
            <pc:docMk/>
            <pc:sldMk cId="34570237" sldId="340"/>
            <ac:spMk id="3" creationId="{BDF0AA67-3EE7-46EA-9970-B7A15248AB51}"/>
          </ac:spMkLst>
        </pc:spChg>
      </pc:sldChg>
      <pc:sldChg chg="modSp">
        <pc:chgData name="" userId="ba127cb730c31255" providerId="LiveId" clId="{473FA85D-E31A-45CA-A7AD-0AD39E8C53BF}" dt="2022-04-21T08:28:22.420" v="186"/>
        <pc:sldMkLst>
          <pc:docMk/>
          <pc:sldMk cId="3099724360" sldId="347"/>
        </pc:sldMkLst>
        <pc:spChg chg="mod">
          <ac:chgData name="" userId="ba127cb730c31255" providerId="LiveId" clId="{473FA85D-E31A-45CA-A7AD-0AD39E8C53BF}" dt="2022-04-21T08:28:22.420" v="186"/>
          <ac:spMkLst>
            <pc:docMk/>
            <pc:sldMk cId="3099724360" sldId="347"/>
            <ac:spMk id="3" creationId="{ED5A4D31-C886-48A0-9B07-B49866C40F41}"/>
          </ac:spMkLst>
        </pc:spChg>
      </pc:sldChg>
      <pc:sldChg chg="addSp delSp modSp add">
        <pc:chgData name="" userId="ba127cb730c31255" providerId="LiveId" clId="{473FA85D-E31A-45CA-A7AD-0AD39E8C53BF}" dt="2022-04-21T09:06:15.741" v="210" actId="12"/>
        <pc:sldMkLst>
          <pc:docMk/>
          <pc:sldMk cId="3420755261" sldId="348"/>
        </pc:sldMkLst>
        <pc:spChg chg="mod">
          <ac:chgData name="" userId="ba127cb730c31255" providerId="LiveId" clId="{473FA85D-E31A-45CA-A7AD-0AD39E8C53BF}" dt="2022-04-21T08:26:30.413" v="137" actId="20577"/>
          <ac:spMkLst>
            <pc:docMk/>
            <pc:sldMk cId="3420755261" sldId="348"/>
            <ac:spMk id="2" creationId="{7261D9E4-9C6D-4365-B422-54C2B988762B}"/>
          </ac:spMkLst>
        </pc:spChg>
        <pc:spChg chg="del">
          <ac:chgData name="" userId="ba127cb730c31255" providerId="LiveId" clId="{473FA85D-E31A-45CA-A7AD-0AD39E8C53BF}" dt="2022-04-21T08:13:40.086" v="10"/>
          <ac:spMkLst>
            <pc:docMk/>
            <pc:sldMk cId="3420755261" sldId="348"/>
            <ac:spMk id="3" creationId="{CCE1DAAD-0D76-45A7-B8D8-FF5208885BB9}"/>
          </ac:spMkLst>
        </pc:spChg>
        <pc:spChg chg="add del mod">
          <ac:chgData name="" userId="ba127cb730c31255" providerId="LiveId" clId="{473FA85D-E31A-45CA-A7AD-0AD39E8C53BF}" dt="2022-04-21T08:13:57.132" v="17"/>
          <ac:spMkLst>
            <pc:docMk/>
            <pc:sldMk cId="3420755261" sldId="348"/>
            <ac:spMk id="4" creationId="{6A3EFEE3-5DBE-43D1-88BB-725C52ECAB8C}"/>
          </ac:spMkLst>
        </pc:spChg>
        <pc:spChg chg="add mod">
          <ac:chgData name="" userId="ba127cb730c31255" providerId="LiveId" clId="{473FA85D-E31A-45CA-A7AD-0AD39E8C53BF}" dt="2022-04-21T09:06:15.741" v="210" actId="12"/>
          <ac:spMkLst>
            <pc:docMk/>
            <pc:sldMk cId="3420755261" sldId="348"/>
            <ac:spMk id="5" creationId="{7D9B086C-470B-488D-9211-55758FC47C6B}"/>
          </ac:spMkLst>
        </pc:spChg>
        <pc:picChg chg="add mod">
          <ac:chgData name="" userId="ba127cb730c31255" providerId="LiveId" clId="{473FA85D-E31A-45CA-A7AD-0AD39E8C53BF}" dt="2022-04-21T08:14:33.841" v="23" actId="1076"/>
          <ac:picMkLst>
            <pc:docMk/>
            <pc:sldMk cId="3420755261" sldId="348"/>
            <ac:picMk id="1026" creationId="{57C49DF9-E2E4-4640-9728-C318056CEE1C}"/>
          </ac:picMkLst>
        </pc:picChg>
      </pc:sldChg>
      <pc:sldChg chg="addSp delSp modSp add">
        <pc:chgData name="" userId="ba127cb730c31255" providerId="LiveId" clId="{473FA85D-E31A-45CA-A7AD-0AD39E8C53BF}" dt="2022-04-21T09:06:18.991" v="211" actId="12"/>
        <pc:sldMkLst>
          <pc:docMk/>
          <pc:sldMk cId="3391517018" sldId="349"/>
        </pc:sldMkLst>
        <pc:spChg chg="del">
          <ac:chgData name="" userId="ba127cb730c31255" providerId="LiveId" clId="{473FA85D-E31A-45CA-A7AD-0AD39E8C53BF}" dt="2022-04-21T08:26:48.332" v="139"/>
          <ac:spMkLst>
            <pc:docMk/>
            <pc:sldMk cId="3391517018" sldId="349"/>
            <ac:spMk id="2" creationId="{9CC1F2EC-E438-4B48-8BB6-30ADB13282C1}"/>
          </ac:spMkLst>
        </pc:spChg>
        <pc:spChg chg="del">
          <ac:chgData name="" userId="ba127cb730c31255" providerId="LiveId" clId="{473FA85D-E31A-45CA-A7AD-0AD39E8C53BF}" dt="2022-04-21T08:27:30.287" v="178"/>
          <ac:spMkLst>
            <pc:docMk/>
            <pc:sldMk cId="3391517018" sldId="349"/>
            <ac:spMk id="3" creationId="{44843AE2-FFCD-485B-AF3F-C46FC4B6B493}"/>
          </ac:spMkLst>
        </pc:spChg>
        <pc:spChg chg="add mod">
          <ac:chgData name="" userId="ba127cb730c31255" providerId="LiveId" clId="{473FA85D-E31A-45CA-A7AD-0AD39E8C53BF}" dt="2022-04-21T08:26:59.442" v="177" actId="20577"/>
          <ac:spMkLst>
            <pc:docMk/>
            <pc:sldMk cId="3391517018" sldId="349"/>
            <ac:spMk id="4" creationId="{A9AD01AF-110D-4443-8F68-BDAD9C06337A}"/>
          </ac:spMkLst>
        </pc:spChg>
        <pc:spChg chg="add mod">
          <ac:chgData name="" userId="ba127cb730c31255" providerId="LiveId" clId="{473FA85D-E31A-45CA-A7AD-0AD39E8C53BF}" dt="2022-04-21T09:06:18.991" v="211" actId="12"/>
          <ac:spMkLst>
            <pc:docMk/>
            <pc:sldMk cId="3391517018" sldId="349"/>
            <ac:spMk id="6" creationId="{B4371DBA-B2D7-4883-A92C-0BB572685202}"/>
          </ac:spMkLst>
        </pc:spChg>
        <pc:picChg chg="add mod">
          <ac:chgData name="" userId="ba127cb730c31255" providerId="LiveId" clId="{473FA85D-E31A-45CA-A7AD-0AD39E8C53BF}" dt="2022-04-21T09:03:58.436" v="187" actId="1076"/>
          <ac:picMkLst>
            <pc:docMk/>
            <pc:sldMk cId="3391517018" sldId="349"/>
            <ac:picMk id="5" creationId="{5BE27A6B-4F59-4C1E-9EB2-1B1A20515B33}"/>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E681438-C91B-4E65-A5E9-DBD802125495}" type="datetimeFigureOut">
              <a:rPr lang="zh-TW" altLang="en-US" smtClean="0"/>
              <a:t>2022/10/24</a:t>
            </a:fld>
            <a:endParaRPr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DF1CB1D-2359-45DA-876E-1A4064B7D6C5}" type="slidenum">
              <a:rPr lang="zh-TW" altLang="en-US" smtClean="0"/>
              <a:t>‹#›</a:t>
            </a:fld>
            <a:endParaRPr lang="zh-TW" altLang="en-US"/>
          </a:p>
        </p:txBody>
      </p:sp>
    </p:spTree>
    <p:extLst>
      <p:ext uri="{BB962C8B-B14F-4D97-AF65-F5344CB8AC3E}">
        <p14:creationId xmlns:p14="http://schemas.microsoft.com/office/powerpoint/2010/main" val="24439442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300 </a:t>
            </a:r>
            <a:r>
              <a:rPr lang="zh-TW" altLang="en-US" dirty="0"/>
              <a:t>至 </a:t>
            </a:r>
            <a:r>
              <a:rPr lang="en-US" altLang="zh-TW" dirty="0"/>
              <a:t>400 nm </a:t>
            </a:r>
            <a:r>
              <a:rPr lang="zh-TW" altLang="en-US" dirty="0"/>
              <a:t>的波長僅到達表皮和不包含任何靜脈的真皮的某些部分 。 波長在 </a:t>
            </a:r>
            <a:r>
              <a:rPr lang="en-US" altLang="zh-TW" dirty="0"/>
              <a:t>700 </a:t>
            </a:r>
            <a:r>
              <a:rPr lang="zh-TW" altLang="en-US" dirty="0"/>
              <a:t>到 </a:t>
            </a:r>
            <a:r>
              <a:rPr lang="en-US" altLang="zh-TW" dirty="0"/>
              <a:t>1000 </a:t>
            </a:r>
            <a:r>
              <a:rPr lang="zh-TW" altLang="en-US" dirty="0"/>
              <a:t>納米之間的紅外輻射到達基底層的血管。</a:t>
            </a:r>
          </a:p>
        </p:txBody>
      </p:sp>
      <p:sp>
        <p:nvSpPr>
          <p:cNvPr id="4" name="投影片編號版面配置區 3"/>
          <p:cNvSpPr>
            <a:spLocks noGrp="1"/>
          </p:cNvSpPr>
          <p:nvPr>
            <p:ph type="sldNum" sz="quarter" idx="5"/>
          </p:nvPr>
        </p:nvSpPr>
        <p:spPr/>
        <p:txBody>
          <a:bodyPr/>
          <a:lstStyle/>
          <a:p>
            <a:fld id="{5DF1CB1D-2359-45DA-876E-1A4064B7D6C5}" type="slidenum">
              <a:rPr lang="zh-TW" altLang="en-US" smtClean="0"/>
              <a:t>7</a:t>
            </a:fld>
            <a:endParaRPr lang="zh-TW" altLang="en-US"/>
          </a:p>
        </p:txBody>
      </p:sp>
    </p:spTree>
    <p:extLst>
      <p:ext uri="{BB962C8B-B14F-4D97-AF65-F5344CB8AC3E}">
        <p14:creationId xmlns:p14="http://schemas.microsoft.com/office/powerpoint/2010/main" val="12830841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200" b="0" i="0" kern="1200" dirty="0">
                <a:solidFill>
                  <a:schemeClr val="tx1"/>
                </a:solidFill>
                <a:effectLst/>
                <a:latin typeface="+mn-lt"/>
                <a:ea typeface="+mn-ea"/>
                <a:cs typeface="+mn-cs"/>
              </a:rPr>
              <a:t>新聞稿內容</a:t>
            </a:r>
            <a:endParaRPr lang="en-US" altLang="zh-TW" sz="1200" dirty="0">
              <a:latin typeface="微軟正黑體" panose="020B0604030504040204" pitchFamily="34" charset="-120"/>
              <a:ea typeface="微軟正黑體" panose="020B0604030504040204" pitchFamily="34" charset="-120"/>
            </a:endParaRPr>
          </a:p>
          <a:p>
            <a:r>
              <a:rPr lang="zh-TW" altLang="en-US" sz="1200" dirty="0">
                <a:latin typeface="微軟正黑體" panose="020B0604030504040204" pitchFamily="34" charset="-120"/>
                <a:ea typeface="微軟正黑體" panose="020B0604030504040204" pitchFamily="34" charset="-120"/>
              </a:rPr>
              <a:t>可應用在打針或抽血較容易失敗的族群，也就是血管細小且哭鬧躁動的兒童、血管彈性較差的老人、長期需靜脈給藥重複扎針的病患、還有肢體水腫血管難以定位的洗腎患者等</a:t>
            </a:r>
            <a:endParaRPr lang="zh-TW" altLang="en-US" dirty="0"/>
          </a:p>
        </p:txBody>
      </p:sp>
      <p:sp>
        <p:nvSpPr>
          <p:cNvPr id="4" name="投影片編號版面配置區 3"/>
          <p:cNvSpPr>
            <a:spLocks noGrp="1"/>
          </p:cNvSpPr>
          <p:nvPr>
            <p:ph type="sldNum" sz="quarter" idx="5"/>
          </p:nvPr>
        </p:nvSpPr>
        <p:spPr/>
        <p:txBody>
          <a:bodyPr/>
          <a:lstStyle/>
          <a:p>
            <a:fld id="{5DF1CB1D-2359-45DA-876E-1A4064B7D6C5}" type="slidenum">
              <a:rPr lang="zh-TW" altLang="en-US" smtClean="0"/>
              <a:t>21</a:t>
            </a:fld>
            <a:endParaRPr lang="zh-TW" altLang="en-US"/>
          </a:p>
        </p:txBody>
      </p:sp>
    </p:spTree>
    <p:extLst>
      <p:ext uri="{BB962C8B-B14F-4D97-AF65-F5344CB8AC3E}">
        <p14:creationId xmlns:p14="http://schemas.microsoft.com/office/powerpoint/2010/main" val="19754200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fontAlgn="base"/>
            <a:r>
              <a:rPr lang="zh-TW" altLang="en-US" sz="1200" b="0" i="0" kern="1200" dirty="0">
                <a:solidFill>
                  <a:schemeClr val="tx1"/>
                </a:solidFill>
                <a:effectLst/>
                <a:latin typeface="+mn-lt"/>
                <a:ea typeface="+mn-ea"/>
                <a:cs typeface="+mn-cs"/>
              </a:rPr>
              <a:t>這款用於發現靜脈的</a:t>
            </a:r>
            <a:r>
              <a:rPr lang="en-US" altLang="zh-TW" sz="1200" b="0" i="0" kern="1200" dirty="0">
                <a:solidFill>
                  <a:schemeClr val="tx1"/>
                </a:solidFill>
                <a:effectLst/>
                <a:latin typeface="+mn-lt"/>
                <a:ea typeface="+mn-ea"/>
                <a:cs typeface="+mn-cs"/>
              </a:rPr>
              <a:t>Eyes-On</a:t>
            </a:r>
            <a:r>
              <a:rPr lang="zh-TW" altLang="en-US" sz="1200" b="0" i="0" kern="1200" dirty="0">
                <a:solidFill>
                  <a:schemeClr val="tx1"/>
                </a:solidFill>
                <a:effectLst/>
                <a:latin typeface="+mn-lt"/>
                <a:ea typeface="+mn-ea"/>
                <a:cs typeface="+mn-cs"/>
              </a:rPr>
              <a:t>智能眼鏡名為，由位於美國矽谷的成像技術公司</a:t>
            </a:r>
            <a:r>
              <a:rPr lang="en-US" altLang="zh-TW" sz="1200" b="0" i="0" kern="1200" dirty="0" err="1">
                <a:solidFill>
                  <a:schemeClr val="tx1"/>
                </a:solidFill>
                <a:effectLst/>
                <a:latin typeface="+mn-lt"/>
                <a:ea typeface="+mn-ea"/>
                <a:cs typeface="+mn-cs"/>
              </a:rPr>
              <a:t>Evena</a:t>
            </a:r>
            <a:r>
              <a:rPr lang="en-US" altLang="zh-TW" sz="1200" b="0" i="0" kern="1200" dirty="0">
                <a:solidFill>
                  <a:schemeClr val="tx1"/>
                </a:solidFill>
                <a:effectLst/>
                <a:latin typeface="+mn-lt"/>
                <a:ea typeface="+mn-ea"/>
                <a:cs typeface="+mn-cs"/>
              </a:rPr>
              <a:t> Medical</a:t>
            </a:r>
            <a:r>
              <a:rPr lang="zh-TW" altLang="en-US" sz="1200" b="0" i="0" kern="1200" dirty="0">
                <a:solidFill>
                  <a:schemeClr val="tx1"/>
                </a:solidFill>
                <a:effectLst/>
                <a:latin typeface="+mn-lt"/>
                <a:ea typeface="+mn-ea"/>
                <a:cs typeface="+mn-cs"/>
              </a:rPr>
              <a:t>及日本電子廠商愛普生聯合研製。</a:t>
            </a:r>
          </a:p>
          <a:p>
            <a:pPr fontAlgn="base"/>
            <a:r>
              <a:rPr lang="en-US" altLang="zh-TW" sz="1200" b="0" i="0" kern="1200" dirty="0" err="1">
                <a:solidFill>
                  <a:schemeClr val="tx1"/>
                </a:solidFill>
                <a:effectLst/>
                <a:latin typeface="+mn-lt"/>
                <a:ea typeface="+mn-ea"/>
                <a:cs typeface="+mn-cs"/>
              </a:rPr>
              <a:t>Evena</a:t>
            </a:r>
            <a:r>
              <a:rPr lang="en-US" altLang="zh-TW" sz="1200" b="0" i="0" kern="1200" dirty="0">
                <a:solidFill>
                  <a:schemeClr val="tx1"/>
                </a:solidFill>
                <a:effectLst/>
                <a:latin typeface="+mn-lt"/>
                <a:ea typeface="+mn-ea"/>
                <a:cs typeface="+mn-cs"/>
              </a:rPr>
              <a:t> Medical</a:t>
            </a:r>
            <a:r>
              <a:rPr lang="zh-TW" altLang="en-US" sz="1200" b="0" i="0" kern="1200" dirty="0">
                <a:solidFill>
                  <a:schemeClr val="tx1"/>
                </a:solidFill>
                <a:effectLst/>
                <a:latin typeface="+mn-lt"/>
                <a:ea typeface="+mn-ea"/>
                <a:cs typeface="+mn-cs"/>
              </a:rPr>
              <a:t>公司研發的用戶鎖定患者血管的近紅外成像技術，搭載上普生美國公司的</a:t>
            </a:r>
            <a:r>
              <a:rPr lang="en-US" altLang="zh-TW" sz="1200" b="0" i="0" kern="1200" dirty="0" err="1">
                <a:solidFill>
                  <a:schemeClr val="tx1"/>
                </a:solidFill>
                <a:effectLst/>
                <a:latin typeface="+mn-lt"/>
                <a:ea typeface="+mn-ea"/>
                <a:cs typeface="+mn-cs"/>
              </a:rPr>
              <a:t>Moverio</a:t>
            </a:r>
            <a:r>
              <a:rPr lang="zh-TW" altLang="en-US" sz="1200" b="0" i="0" kern="1200" dirty="0">
                <a:solidFill>
                  <a:schemeClr val="tx1"/>
                </a:solidFill>
                <a:effectLst/>
                <a:latin typeface="+mn-lt"/>
                <a:ea typeface="+mn-ea"/>
                <a:cs typeface="+mn-cs"/>
              </a:rPr>
              <a:t>智能眼鏡技術平台，讓</a:t>
            </a:r>
            <a:r>
              <a:rPr lang="en-US" altLang="zh-TW" sz="1200" b="0" i="0" kern="1200" dirty="0">
                <a:solidFill>
                  <a:schemeClr val="tx1"/>
                </a:solidFill>
                <a:effectLst/>
                <a:latin typeface="+mn-lt"/>
                <a:ea typeface="+mn-ea"/>
                <a:cs typeface="+mn-cs"/>
              </a:rPr>
              <a:t>Eyes-On</a:t>
            </a:r>
            <a:r>
              <a:rPr lang="zh-TW" altLang="en-US" sz="1200" b="0" i="0" kern="1200" dirty="0">
                <a:solidFill>
                  <a:schemeClr val="tx1"/>
                </a:solidFill>
                <a:effectLst/>
                <a:latin typeface="+mn-lt"/>
                <a:ea typeface="+mn-ea"/>
                <a:cs typeface="+mn-cs"/>
              </a:rPr>
              <a:t>成為「全球首款投入實際商業應用的醫療類智能眼鏡產品」，也是第一款用以實時血管成像診斷的免提可穿戴系統。</a:t>
            </a:r>
          </a:p>
          <a:p>
            <a:br>
              <a:rPr lang="zh-TW" altLang="en-US" dirty="0"/>
            </a:br>
            <a:endParaRPr lang="zh-TW" altLang="en-US" dirty="0"/>
          </a:p>
        </p:txBody>
      </p:sp>
      <p:sp>
        <p:nvSpPr>
          <p:cNvPr id="4" name="投影片編號版面配置區 3"/>
          <p:cNvSpPr>
            <a:spLocks noGrp="1"/>
          </p:cNvSpPr>
          <p:nvPr>
            <p:ph type="sldNum" sz="quarter" idx="5"/>
          </p:nvPr>
        </p:nvSpPr>
        <p:spPr/>
        <p:txBody>
          <a:bodyPr/>
          <a:lstStyle/>
          <a:p>
            <a:fld id="{5DF1CB1D-2359-45DA-876E-1A4064B7D6C5}" type="slidenum">
              <a:rPr lang="zh-TW" altLang="en-US" smtClean="0"/>
              <a:t>22</a:t>
            </a:fld>
            <a:endParaRPr lang="zh-TW" altLang="en-US"/>
          </a:p>
        </p:txBody>
      </p:sp>
    </p:spTree>
    <p:extLst>
      <p:ext uri="{BB962C8B-B14F-4D97-AF65-F5344CB8AC3E}">
        <p14:creationId xmlns:p14="http://schemas.microsoft.com/office/powerpoint/2010/main" val="23803188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200" b="1" i="0" kern="1200" dirty="0">
                <a:solidFill>
                  <a:schemeClr val="tx1"/>
                </a:solidFill>
                <a:effectLst/>
                <a:latin typeface="+mn-lt"/>
                <a:ea typeface="+mn-ea"/>
                <a:cs typeface="+mn-cs"/>
              </a:rPr>
              <a:t>這兩個比較對象雖然在辨識能力上比較優秀，但是他們的功能較為單一。我們希望做出來的是一個能夠在各種</a:t>
            </a:r>
            <a:r>
              <a:rPr lang="en-US" altLang="zh-TW" sz="1200" b="1" i="0" kern="1200" dirty="0">
                <a:solidFill>
                  <a:schemeClr val="tx1"/>
                </a:solidFill>
                <a:effectLst/>
                <a:latin typeface="+mn-lt"/>
                <a:ea typeface="+mn-ea"/>
                <a:cs typeface="+mn-cs"/>
              </a:rPr>
              <a:t>XR</a:t>
            </a:r>
            <a:r>
              <a:rPr lang="zh-TW" altLang="en-US" sz="1200" b="1" i="0" kern="1200" dirty="0">
                <a:solidFill>
                  <a:schemeClr val="tx1"/>
                </a:solidFill>
                <a:effectLst/>
                <a:latin typeface="+mn-lt"/>
                <a:ea typeface="+mn-ea"/>
                <a:cs typeface="+mn-cs"/>
              </a:rPr>
              <a:t>設備上執行的一個套件，在未來這些設備</a:t>
            </a:r>
            <a:r>
              <a:rPr lang="en-US" altLang="zh-TW" sz="1200" b="1" i="0" kern="1200" dirty="0">
                <a:solidFill>
                  <a:schemeClr val="tx1"/>
                </a:solidFill>
                <a:effectLst/>
                <a:latin typeface="+mn-lt"/>
                <a:ea typeface="+mn-ea"/>
                <a:cs typeface="+mn-cs"/>
              </a:rPr>
              <a:t>(</a:t>
            </a:r>
            <a:r>
              <a:rPr lang="zh-TW" altLang="en-US" sz="1200" b="1" i="0" kern="1200" dirty="0">
                <a:solidFill>
                  <a:schemeClr val="tx1"/>
                </a:solidFill>
                <a:effectLst/>
                <a:latin typeface="+mn-lt"/>
                <a:ea typeface="+mn-ea"/>
                <a:cs typeface="+mn-cs"/>
              </a:rPr>
              <a:t>像是</a:t>
            </a:r>
            <a:r>
              <a:rPr lang="en-US" altLang="zh-TW" sz="1200" b="1" i="0" kern="1200" dirty="0">
                <a:solidFill>
                  <a:schemeClr val="tx1"/>
                </a:solidFill>
                <a:effectLst/>
                <a:latin typeface="+mn-lt"/>
                <a:ea typeface="+mn-ea"/>
                <a:cs typeface="+mn-cs"/>
              </a:rPr>
              <a:t>AR</a:t>
            </a:r>
            <a:r>
              <a:rPr lang="zh-TW" altLang="en-US" sz="1200" b="1" i="0" kern="1200" dirty="0">
                <a:solidFill>
                  <a:schemeClr val="tx1"/>
                </a:solidFill>
                <a:effectLst/>
                <a:latin typeface="+mn-lt"/>
                <a:ea typeface="+mn-ea"/>
                <a:cs typeface="+mn-cs"/>
              </a:rPr>
              <a:t>、</a:t>
            </a:r>
            <a:r>
              <a:rPr lang="en-US" altLang="zh-TW" sz="1200" b="1" i="0" kern="1200" dirty="0">
                <a:solidFill>
                  <a:schemeClr val="tx1"/>
                </a:solidFill>
                <a:effectLst/>
                <a:latin typeface="+mn-lt"/>
                <a:ea typeface="+mn-ea"/>
                <a:cs typeface="+mn-cs"/>
              </a:rPr>
              <a:t>VR</a:t>
            </a:r>
            <a:r>
              <a:rPr lang="zh-TW" altLang="en-US" sz="1200" b="1" i="0" kern="1200" dirty="0">
                <a:solidFill>
                  <a:schemeClr val="tx1"/>
                </a:solidFill>
                <a:effectLst/>
                <a:latin typeface="+mn-lt"/>
                <a:ea typeface="+mn-ea"/>
                <a:cs typeface="+mn-cs"/>
              </a:rPr>
              <a:t>眼罩</a:t>
            </a:r>
            <a:r>
              <a:rPr lang="en-US" altLang="zh-TW" sz="1200" b="1" i="0" kern="1200" dirty="0">
                <a:solidFill>
                  <a:schemeClr val="tx1"/>
                </a:solidFill>
                <a:effectLst/>
                <a:latin typeface="+mn-lt"/>
                <a:ea typeface="+mn-ea"/>
                <a:cs typeface="+mn-cs"/>
              </a:rPr>
              <a:t>)</a:t>
            </a:r>
            <a:r>
              <a:rPr lang="zh-TW" altLang="en-US" sz="1200" b="1" i="0" kern="1200" dirty="0">
                <a:solidFill>
                  <a:schemeClr val="tx1"/>
                </a:solidFill>
                <a:effectLst/>
                <a:latin typeface="+mn-lt"/>
                <a:ea typeface="+mn-ea"/>
                <a:cs typeface="+mn-cs"/>
              </a:rPr>
              <a:t>會能夠執行非常多功能，只需要像是我們手機或是電腦一樣，透過軟體的安裝就能夠使用這些功能。而且這些</a:t>
            </a:r>
            <a:r>
              <a:rPr lang="en-US" altLang="zh-TW" sz="1200" b="1" i="0" kern="1200" dirty="0">
                <a:solidFill>
                  <a:schemeClr val="tx1"/>
                </a:solidFill>
                <a:effectLst/>
                <a:latin typeface="+mn-lt"/>
                <a:ea typeface="+mn-ea"/>
                <a:cs typeface="+mn-cs"/>
              </a:rPr>
              <a:t>XR</a:t>
            </a:r>
            <a:r>
              <a:rPr lang="zh-TW" altLang="en-US" sz="1200" b="1" i="0" kern="1200" dirty="0">
                <a:solidFill>
                  <a:schemeClr val="tx1"/>
                </a:solidFill>
                <a:effectLst/>
                <a:latin typeface="+mn-lt"/>
                <a:ea typeface="+mn-ea"/>
                <a:cs typeface="+mn-cs"/>
              </a:rPr>
              <a:t>設備想必會越來越進步，硬體、通訊技術也會升級，因此我們的套件辨識準確度也會隨之上升。</a:t>
            </a:r>
            <a:endParaRPr lang="en-US" altLang="zh-TW" sz="1200" b="1" i="0" kern="1200" dirty="0">
              <a:solidFill>
                <a:schemeClr val="tx1"/>
              </a:solidFill>
              <a:effectLst/>
              <a:latin typeface="+mn-lt"/>
              <a:ea typeface="+mn-ea"/>
              <a:cs typeface="+mn-cs"/>
            </a:endParaRPr>
          </a:p>
          <a:p>
            <a:endParaRPr lang="en-US" altLang="zh-TW" sz="1200" b="1" i="0" kern="1200" dirty="0">
              <a:solidFill>
                <a:schemeClr val="tx1"/>
              </a:solidFill>
              <a:effectLst/>
              <a:latin typeface="+mn-lt"/>
              <a:ea typeface="+mn-ea"/>
              <a:cs typeface="+mn-cs"/>
            </a:endParaRPr>
          </a:p>
          <a:p>
            <a:r>
              <a:rPr lang="zh-TW" altLang="en-US" sz="1200" b="1" i="0" kern="1200" dirty="0">
                <a:solidFill>
                  <a:schemeClr val="tx1"/>
                </a:solidFill>
                <a:effectLst/>
                <a:latin typeface="+mn-lt"/>
                <a:ea typeface="+mn-ea"/>
                <a:cs typeface="+mn-cs"/>
              </a:rPr>
              <a:t>延展實境</a:t>
            </a:r>
            <a:r>
              <a:rPr lang="zh-TW" altLang="en-US" sz="1200" b="0" i="0" kern="1200" dirty="0">
                <a:solidFill>
                  <a:schemeClr val="tx1"/>
                </a:solidFill>
                <a:effectLst/>
                <a:latin typeface="+mn-lt"/>
                <a:ea typeface="+mn-ea"/>
                <a:cs typeface="+mn-cs"/>
              </a:rPr>
              <a:t>（</a:t>
            </a:r>
            <a:r>
              <a:rPr lang="en-US" altLang="zh-TW" sz="1200" b="0" i="0" kern="1200" dirty="0">
                <a:solidFill>
                  <a:schemeClr val="tx1"/>
                </a:solidFill>
                <a:effectLst/>
                <a:latin typeface="+mn-lt"/>
                <a:ea typeface="+mn-ea"/>
                <a:cs typeface="+mn-cs"/>
              </a:rPr>
              <a:t>Extended reality</a:t>
            </a:r>
            <a:r>
              <a:rPr lang="zh-TW" altLang="en-US" sz="1200" b="0" i="0" kern="1200" dirty="0">
                <a:solidFill>
                  <a:schemeClr val="tx1"/>
                </a:solidFill>
                <a:effectLst/>
                <a:latin typeface="+mn-lt"/>
                <a:ea typeface="+mn-ea"/>
                <a:cs typeface="+mn-cs"/>
              </a:rPr>
              <a:t>）簡稱</a:t>
            </a:r>
            <a:r>
              <a:rPr lang="en-US" altLang="zh-TW" sz="1200" b="1" i="0" kern="1200" dirty="0">
                <a:solidFill>
                  <a:schemeClr val="tx1"/>
                </a:solidFill>
                <a:effectLst/>
                <a:latin typeface="+mn-lt"/>
                <a:ea typeface="+mn-ea"/>
                <a:cs typeface="+mn-cs"/>
              </a:rPr>
              <a:t>XR</a:t>
            </a:r>
            <a:r>
              <a:rPr lang="zh-TW" altLang="en-US" sz="1200" b="0" i="0" kern="1200" dirty="0">
                <a:solidFill>
                  <a:schemeClr val="tx1"/>
                </a:solidFill>
                <a:effectLst/>
                <a:latin typeface="+mn-lt"/>
                <a:ea typeface="+mn-ea"/>
                <a:cs typeface="+mn-cs"/>
              </a:rPr>
              <a:t>，是指結合了實境及虛擬的環境以及人機互動設備，其中可能包括了擴增實境（</a:t>
            </a:r>
            <a:r>
              <a:rPr lang="en-US" altLang="zh-TW" sz="1200" b="0" i="0" kern="1200" dirty="0">
                <a:solidFill>
                  <a:schemeClr val="tx1"/>
                </a:solidFill>
                <a:effectLst/>
                <a:latin typeface="+mn-lt"/>
                <a:ea typeface="+mn-ea"/>
                <a:cs typeface="+mn-cs"/>
              </a:rPr>
              <a:t>AR</a:t>
            </a:r>
            <a:r>
              <a:rPr lang="zh-TW" altLang="en-US" sz="1200" b="0" i="0" kern="1200" dirty="0">
                <a:solidFill>
                  <a:schemeClr val="tx1"/>
                </a:solidFill>
                <a:effectLst/>
                <a:latin typeface="+mn-lt"/>
                <a:ea typeface="+mn-ea"/>
                <a:cs typeface="+mn-cs"/>
              </a:rPr>
              <a:t>）、混合實境（</a:t>
            </a:r>
            <a:r>
              <a:rPr lang="en-US" altLang="zh-TW" sz="1200" b="0" i="0" kern="1200" dirty="0">
                <a:solidFill>
                  <a:schemeClr val="tx1"/>
                </a:solidFill>
                <a:effectLst/>
                <a:latin typeface="+mn-lt"/>
                <a:ea typeface="+mn-ea"/>
                <a:cs typeface="+mn-cs"/>
              </a:rPr>
              <a:t>MR</a:t>
            </a:r>
            <a:r>
              <a:rPr lang="zh-TW" altLang="en-US" sz="1200" b="0" i="0" kern="1200" dirty="0">
                <a:solidFill>
                  <a:schemeClr val="tx1"/>
                </a:solidFill>
                <a:effectLst/>
                <a:latin typeface="+mn-lt"/>
                <a:ea typeface="+mn-ea"/>
                <a:cs typeface="+mn-cs"/>
              </a:rPr>
              <a:t>）及虛擬實境（</a:t>
            </a:r>
            <a:r>
              <a:rPr lang="en-US" altLang="zh-TW" sz="1200" b="0" i="0" kern="1200" dirty="0">
                <a:solidFill>
                  <a:schemeClr val="tx1"/>
                </a:solidFill>
                <a:effectLst/>
                <a:latin typeface="+mn-lt"/>
                <a:ea typeface="+mn-ea"/>
                <a:cs typeface="+mn-cs"/>
              </a:rPr>
              <a:t>VR</a:t>
            </a:r>
            <a:r>
              <a:rPr lang="zh-TW" altLang="en-US" sz="1200" b="0" i="0" kern="1200" dirty="0">
                <a:solidFill>
                  <a:schemeClr val="tx1"/>
                </a:solidFill>
                <a:effectLst/>
                <a:latin typeface="+mn-lt"/>
                <a:ea typeface="+mn-ea"/>
                <a:cs typeface="+mn-cs"/>
              </a:rPr>
              <a:t>）。</a:t>
            </a:r>
            <a:endParaRPr lang="en-US" altLang="zh-TW" sz="1200" b="0" i="0" kern="1200" dirty="0">
              <a:solidFill>
                <a:schemeClr val="tx1"/>
              </a:solidFill>
              <a:effectLst/>
              <a:latin typeface="+mn-lt"/>
              <a:ea typeface="+mn-ea"/>
              <a:cs typeface="+mn-cs"/>
            </a:endParaRPr>
          </a:p>
          <a:p>
            <a:pPr marL="228600" indent="-228600">
              <a:buAutoNum type="arabicPeriod"/>
            </a:pPr>
            <a:r>
              <a:rPr lang="en-US" altLang="zh-TW" sz="1200" b="0" i="0" kern="1200" dirty="0">
                <a:solidFill>
                  <a:schemeClr val="tx1"/>
                </a:solidFill>
                <a:effectLst/>
                <a:latin typeface="+mn-lt"/>
                <a:ea typeface="+mn-ea"/>
                <a:cs typeface="+mn-cs"/>
              </a:rPr>
              <a:t>AR </a:t>
            </a:r>
            <a:r>
              <a:rPr lang="zh-TW" altLang="en-US" sz="1200" b="0" i="0" kern="1200" dirty="0">
                <a:solidFill>
                  <a:schemeClr val="tx1"/>
                </a:solidFill>
                <a:effectLst/>
                <a:latin typeface="+mn-lt"/>
                <a:ea typeface="+mn-ea"/>
                <a:cs typeface="+mn-cs"/>
              </a:rPr>
              <a:t>可視化技術搭配藥品說明，可取代密密麻麻的藥品紙本說明書，讓藥品相關的療效與機轉透過生動的 </a:t>
            </a:r>
            <a:r>
              <a:rPr lang="en-US" altLang="zh-TW" sz="1200" b="0" i="0" kern="1200" dirty="0">
                <a:solidFill>
                  <a:schemeClr val="tx1"/>
                </a:solidFill>
                <a:effectLst/>
                <a:latin typeface="+mn-lt"/>
                <a:ea typeface="+mn-ea"/>
                <a:cs typeface="+mn-cs"/>
              </a:rPr>
              <a:t>3D </a:t>
            </a:r>
            <a:r>
              <a:rPr lang="zh-TW" altLang="en-US" sz="1200" b="0" i="0" kern="1200" dirty="0">
                <a:solidFill>
                  <a:schemeClr val="tx1"/>
                </a:solidFill>
                <a:effectLst/>
                <a:latin typeface="+mn-lt"/>
                <a:ea typeface="+mn-ea"/>
                <a:cs typeface="+mn-cs"/>
              </a:rPr>
              <a:t>介面清楚說明使用步驟與注意事項，讓病人透過自己的手機與 </a:t>
            </a:r>
            <a:r>
              <a:rPr lang="en-US" altLang="zh-TW" sz="1200" b="0" i="0" kern="1200" dirty="0">
                <a:solidFill>
                  <a:schemeClr val="tx1"/>
                </a:solidFill>
                <a:effectLst/>
                <a:latin typeface="+mn-lt"/>
                <a:ea typeface="+mn-ea"/>
                <a:cs typeface="+mn-cs"/>
              </a:rPr>
              <a:t>AR </a:t>
            </a:r>
            <a:r>
              <a:rPr lang="zh-TW" altLang="en-US" sz="1200" b="0" i="0" kern="1200" dirty="0">
                <a:solidFill>
                  <a:schemeClr val="tx1"/>
                </a:solidFill>
                <a:effectLst/>
                <a:latin typeface="+mn-lt"/>
                <a:ea typeface="+mn-ea"/>
                <a:cs typeface="+mn-cs"/>
              </a:rPr>
              <a:t>體驗隨時了解後續病程並搭配藥品使用方法</a:t>
            </a:r>
            <a:endParaRPr lang="en-US" altLang="zh-TW" sz="1200" b="0" i="0" kern="1200" dirty="0">
              <a:solidFill>
                <a:schemeClr val="tx1"/>
              </a:solidFill>
              <a:effectLst/>
              <a:latin typeface="+mn-lt"/>
              <a:ea typeface="+mn-ea"/>
              <a:cs typeface="+mn-cs"/>
            </a:endParaRPr>
          </a:p>
          <a:p>
            <a:pPr marL="0" indent="0">
              <a:buNone/>
            </a:pPr>
            <a:r>
              <a:rPr lang="en-US" altLang="zh-TW" sz="1200" b="0" i="0" kern="1200" dirty="0">
                <a:solidFill>
                  <a:schemeClr val="tx1"/>
                </a:solidFill>
                <a:effectLst/>
                <a:latin typeface="+mn-lt"/>
                <a:ea typeface="+mn-ea"/>
                <a:cs typeface="+mn-cs"/>
              </a:rPr>
              <a:t>2.</a:t>
            </a:r>
            <a:r>
              <a:rPr lang="zh-TW" altLang="en-US" sz="1200" b="0" i="0" kern="1200" dirty="0">
                <a:solidFill>
                  <a:schemeClr val="tx1"/>
                </a:solidFill>
                <a:effectLst/>
                <a:latin typeface="+mn-lt"/>
                <a:ea typeface="+mn-ea"/>
                <a:cs typeface="+mn-cs"/>
              </a:rPr>
              <a:t>   </a:t>
            </a:r>
            <a:r>
              <a:rPr lang="en-US" altLang="zh-TW" sz="1200" b="0" i="0" kern="1200" dirty="0">
                <a:solidFill>
                  <a:schemeClr val="tx1"/>
                </a:solidFill>
                <a:effectLst/>
                <a:latin typeface="+mn-lt"/>
                <a:ea typeface="+mn-ea"/>
                <a:cs typeface="+mn-cs"/>
              </a:rPr>
              <a:t>VR</a:t>
            </a:r>
            <a:r>
              <a:rPr lang="zh-TW" altLang="en-US" sz="1200" b="0" i="0" kern="1200" dirty="0">
                <a:solidFill>
                  <a:schemeClr val="tx1"/>
                </a:solidFill>
                <a:effectLst/>
                <a:latin typeface="+mn-lt"/>
                <a:ea typeface="+mn-ea"/>
                <a:cs typeface="+mn-cs"/>
              </a:rPr>
              <a:t> 透過沉浸式體驗分散對當下疼痛的注意力，甚至有研究針對癌症化療過程搭配 </a:t>
            </a:r>
            <a:r>
              <a:rPr lang="en-US" altLang="zh-TW" sz="1200" b="0" i="0" kern="1200" dirty="0">
                <a:solidFill>
                  <a:schemeClr val="tx1"/>
                </a:solidFill>
                <a:effectLst/>
                <a:latin typeface="+mn-lt"/>
                <a:ea typeface="+mn-ea"/>
                <a:cs typeface="+mn-cs"/>
              </a:rPr>
              <a:t>VR </a:t>
            </a:r>
            <a:r>
              <a:rPr lang="zh-TW" altLang="en-US" sz="1200" b="0" i="0" kern="1200" dirty="0">
                <a:solidFill>
                  <a:schemeClr val="tx1"/>
                </a:solidFill>
                <a:effectLst/>
                <a:latin typeface="+mn-lt"/>
                <a:ea typeface="+mn-ea"/>
                <a:cs typeface="+mn-cs"/>
              </a:rPr>
              <a:t>體驗。 </a:t>
            </a:r>
            <a:r>
              <a:rPr lang="en-US" altLang="zh-TW" sz="1200" b="0" i="0" kern="1200" dirty="0">
                <a:solidFill>
                  <a:schemeClr val="tx1"/>
                </a:solidFill>
                <a:effectLst/>
                <a:latin typeface="+mn-lt"/>
                <a:ea typeface="+mn-ea"/>
                <a:cs typeface="+mn-cs"/>
              </a:rPr>
              <a:t>AR </a:t>
            </a:r>
            <a:r>
              <a:rPr lang="zh-TW" altLang="en-US" sz="1200" b="0" i="0" kern="1200" dirty="0">
                <a:solidFill>
                  <a:schemeClr val="tx1"/>
                </a:solidFill>
                <a:effectLst/>
                <a:latin typeface="+mn-lt"/>
                <a:ea typeface="+mn-ea"/>
                <a:cs typeface="+mn-cs"/>
              </a:rPr>
              <a:t>技術，在小朋友接種疫苗時貼上 </a:t>
            </a:r>
            <a:r>
              <a:rPr lang="en-US" altLang="zh-TW" sz="1200" b="0" i="0" kern="1200" dirty="0">
                <a:solidFill>
                  <a:schemeClr val="tx1"/>
                </a:solidFill>
                <a:effectLst/>
                <a:latin typeface="+mn-lt"/>
                <a:ea typeface="+mn-ea"/>
                <a:cs typeface="+mn-cs"/>
              </a:rPr>
              <a:t>AR ok </a:t>
            </a:r>
            <a:r>
              <a:rPr lang="zh-TW" altLang="en-US" sz="1200" b="0" i="0" kern="1200" dirty="0">
                <a:solidFill>
                  <a:schemeClr val="tx1"/>
                </a:solidFill>
                <a:effectLst/>
                <a:latin typeface="+mn-lt"/>
                <a:ea typeface="+mn-ea"/>
                <a:cs typeface="+mn-cs"/>
              </a:rPr>
              <a:t>蹦或貼紙，貼在身上的貼紙透過 </a:t>
            </a:r>
            <a:r>
              <a:rPr lang="en-US" altLang="zh-TW" sz="1200" b="0" i="0" kern="1200" dirty="0">
                <a:solidFill>
                  <a:schemeClr val="tx1"/>
                </a:solidFill>
                <a:effectLst/>
                <a:latin typeface="+mn-lt"/>
                <a:ea typeface="+mn-ea"/>
                <a:cs typeface="+mn-cs"/>
              </a:rPr>
              <a:t>AR </a:t>
            </a:r>
            <a:r>
              <a:rPr lang="zh-TW" altLang="en-US" sz="1200" b="0" i="0" kern="1200" dirty="0">
                <a:solidFill>
                  <a:schemeClr val="tx1"/>
                </a:solidFill>
                <a:effectLst/>
                <a:latin typeface="+mn-lt"/>
                <a:ea typeface="+mn-ea"/>
                <a:cs typeface="+mn-cs"/>
              </a:rPr>
              <a:t>變成蝴蝶或花朵，讓小朋友忘卻打針的不適，讓看病成了有趣的事情，有效改善醫病關係。</a:t>
            </a:r>
            <a:endParaRPr lang="en-US" altLang="zh-TW" sz="1200" b="0" i="0" kern="1200" dirty="0">
              <a:solidFill>
                <a:schemeClr val="tx1"/>
              </a:solidFill>
              <a:effectLst/>
              <a:latin typeface="+mn-lt"/>
              <a:ea typeface="+mn-ea"/>
              <a:cs typeface="+mn-cs"/>
            </a:endParaRPr>
          </a:p>
          <a:p>
            <a:pPr marL="228600" indent="-228600">
              <a:buAutoNum type="arabicPeriod" startAt="3"/>
            </a:pPr>
            <a:r>
              <a:rPr lang="zh-TW" altLang="en-US" sz="1200" b="0" i="0" kern="1200" dirty="0">
                <a:solidFill>
                  <a:schemeClr val="tx1"/>
                </a:solidFill>
                <a:effectLst/>
                <a:latin typeface="+mn-lt"/>
                <a:ea typeface="+mn-ea"/>
                <a:cs typeface="+mn-cs"/>
              </a:rPr>
              <a:t>現代人因外在環境多變，壓力指數逐漸擴大，近年來更有新創公司透過 </a:t>
            </a:r>
            <a:r>
              <a:rPr lang="en-US" altLang="zh-TW" sz="1200" b="0" i="0" kern="1200" dirty="0">
                <a:solidFill>
                  <a:schemeClr val="tx1"/>
                </a:solidFill>
                <a:effectLst/>
                <a:latin typeface="+mn-lt"/>
                <a:ea typeface="+mn-ea"/>
                <a:cs typeface="+mn-cs"/>
              </a:rPr>
              <a:t>XR </a:t>
            </a:r>
            <a:r>
              <a:rPr lang="zh-TW" altLang="en-US" sz="1200" b="0" i="0" kern="1200" dirty="0">
                <a:solidFill>
                  <a:schemeClr val="tx1"/>
                </a:solidFill>
                <a:effectLst/>
                <a:latin typeface="+mn-lt"/>
                <a:ea typeface="+mn-ea"/>
                <a:cs typeface="+mn-cs"/>
              </a:rPr>
              <a:t>技術，創造超時空體驗情境，幫助人們無時無刻進行減壓，提升自身的健康與幸福感。</a:t>
            </a:r>
            <a:endParaRPr lang="en-US" altLang="zh-TW" sz="1200" b="0" i="0" kern="1200" dirty="0">
              <a:solidFill>
                <a:schemeClr val="tx1"/>
              </a:solidFill>
              <a:effectLst/>
              <a:latin typeface="+mn-lt"/>
              <a:ea typeface="+mn-ea"/>
              <a:cs typeface="+mn-cs"/>
            </a:endParaRPr>
          </a:p>
          <a:p>
            <a:pPr marL="228600" indent="-228600">
              <a:buAutoNum type="arabicPeriod" startAt="3"/>
            </a:pPr>
            <a:r>
              <a:rPr lang="zh-TW" altLang="en-US" sz="1200" b="0" i="0" kern="1200" dirty="0">
                <a:solidFill>
                  <a:schemeClr val="tx1"/>
                </a:solidFill>
                <a:effectLst/>
                <a:latin typeface="+mn-lt"/>
                <a:ea typeface="+mn-ea"/>
                <a:cs typeface="+mn-cs"/>
              </a:rPr>
              <a:t>醫療院所往往給人們的感覺都是充滿壓力，醫院大廳或診間、病房與手術室也適合導入 </a:t>
            </a:r>
            <a:r>
              <a:rPr lang="en-US" altLang="zh-TW" sz="1200" b="0" i="0" kern="1200" dirty="0">
                <a:solidFill>
                  <a:schemeClr val="tx1"/>
                </a:solidFill>
                <a:effectLst/>
                <a:latin typeface="+mn-lt"/>
                <a:ea typeface="+mn-ea"/>
                <a:cs typeface="+mn-cs"/>
              </a:rPr>
              <a:t>AR </a:t>
            </a:r>
            <a:r>
              <a:rPr lang="zh-TW" altLang="en-US" sz="1200" b="0" i="0" kern="1200" dirty="0">
                <a:solidFill>
                  <a:schemeClr val="tx1"/>
                </a:solidFill>
                <a:effectLst/>
                <a:latin typeface="+mn-lt"/>
                <a:ea typeface="+mn-ea"/>
                <a:cs typeface="+mn-cs"/>
              </a:rPr>
              <a:t>與投影技術，將空間轉換為森林、綠地、太空等場景，對長期住院的病患來說，將有助心情轉換。</a:t>
            </a:r>
            <a:endParaRPr lang="en-US" altLang="zh-TW" sz="1200" b="0" i="0" kern="1200" dirty="0">
              <a:solidFill>
                <a:schemeClr val="tx1"/>
              </a:solidFill>
              <a:effectLst/>
              <a:latin typeface="+mn-lt"/>
              <a:ea typeface="+mn-ea"/>
              <a:cs typeface="+mn-cs"/>
            </a:endParaRPr>
          </a:p>
          <a:p>
            <a:pPr marL="228600" indent="-228600">
              <a:buAutoNum type="arabicPeriod" startAt="3"/>
            </a:pPr>
            <a:r>
              <a:rPr lang="zh-TW" altLang="en-US" sz="1200" b="0" i="0" kern="1200" dirty="0">
                <a:solidFill>
                  <a:schemeClr val="tx1"/>
                </a:solidFill>
                <a:effectLst/>
                <a:latin typeface="+mn-lt"/>
                <a:ea typeface="+mn-ea"/>
                <a:cs typeface="+mn-cs"/>
              </a:rPr>
              <a:t>許多人在醫院常常會找不到診間，或者在健檢中心也找不到下個檢查關卡，</a:t>
            </a:r>
            <a:r>
              <a:rPr lang="en-US" altLang="zh-TW" sz="1200" b="0" i="0" kern="1200" dirty="0">
                <a:solidFill>
                  <a:schemeClr val="tx1"/>
                </a:solidFill>
                <a:effectLst/>
                <a:latin typeface="+mn-lt"/>
                <a:ea typeface="+mn-ea"/>
                <a:cs typeface="+mn-cs"/>
              </a:rPr>
              <a:t>AR </a:t>
            </a:r>
            <a:r>
              <a:rPr lang="zh-TW" altLang="en-US" sz="1200" b="0" i="0" kern="1200" dirty="0">
                <a:solidFill>
                  <a:schemeClr val="tx1"/>
                </a:solidFill>
                <a:effectLst/>
                <a:latin typeface="+mn-lt"/>
                <a:ea typeface="+mn-ea"/>
                <a:cs typeface="+mn-cs"/>
              </a:rPr>
              <a:t>式的視覺化訊息疊加在空間中，將大大幫助快速大家找到路徑，甚至可以把相關的報到號碼與準備資訊也進行整合，或者在診間進行一些趣味性互動，都有助於醫院智慧化與數據化。</a:t>
            </a:r>
            <a:endParaRPr lang="en-US" altLang="zh-TW" sz="1200" b="0" i="0" kern="1200" dirty="0">
              <a:solidFill>
                <a:schemeClr val="tx1"/>
              </a:solidFill>
              <a:effectLst/>
              <a:latin typeface="+mn-lt"/>
              <a:ea typeface="+mn-ea"/>
              <a:cs typeface="+mn-cs"/>
            </a:endParaRPr>
          </a:p>
          <a:p>
            <a:pPr marL="228600" indent="-228600">
              <a:buAutoNum type="arabicPeriod" startAt="3"/>
            </a:pPr>
            <a:r>
              <a:rPr lang="zh-TW" altLang="en-US" sz="1200" b="0" i="0" kern="1200" dirty="0">
                <a:solidFill>
                  <a:schemeClr val="tx1"/>
                </a:solidFill>
                <a:effectLst/>
                <a:latin typeface="+mn-lt"/>
                <a:ea typeface="+mn-ea"/>
                <a:cs typeface="+mn-cs"/>
              </a:rPr>
              <a:t>在疫情下許多病患或離島居民無法到醫院就診，相關醫療診斷服務即可透過 </a:t>
            </a:r>
            <a:r>
              <a:rPr lang="en-US" altLang="zh-TW" sz="1200" b="0" i="0" kern="1200" dirty="0">
                <a:solidFill>
                  <a:schemeClr val="tx1"/>
                </a:solidFill>
                <a:effectLst/>
                <a:latin typeface="+mn-lt"/>
                <a:ea typeface="+mn-ea"/>
                <a:cs typeface="+mn-cs"/>
              </a:rPr>
              <a:t>AR </a:t>
            </a:r>
            <a:r>
              <a:rPr lang="zh-TW" altLang="en-US" sz="1200" b="0" i="0" kern="1200" dirty="0">
                <a:solidFill>
                  <a:schemeClr val="tx1"/>
                </a:solidFill>
                <a:effectLst/>
                <a:latin typeface="+mn-lt"/>
                <a:ea typeface="+mn-ea"/>
                <a:cs typeface="+mn-cs"/>
              </a:rPr>
              <a:t>提供遠程醫療服務，大幅減少染疫風險。</a:t>
            </a:r>
            <a:endParaRPr lang="en-US" altLang="zh-TW" sz="1200" b="0" i="0" kern="1200" dirty="0">
              <a:solidFill>
                <a:schemeClr val="tx1"/>
              </a:solidFill>
              <a:effectLst/>
              <a:latin typeface="+mn-lt"/>
              <a:ea typeface="+mn-ea"/>
              <a:cs typeface="+mn-cs"/>
            </a:endParaRPr>
          </a:p>
          <a:p>
            <a:pPr marL="228600" indent="-228600">
              <a:buAutoNum type="arabicPeriod" startAt="3"/>
            </a:pPr>
            <a:r>
              <a:rPr lang="zh-TW" altLang="en-US" sz="1200" b="0" i="0" kern="1200" dirty="0">
                <a:solidFill>
                  <a:schemeClr val="tx1"/>
                </a:solidFill>
                <a:effectLst/>
                <a:latin typeface="+mn-lt"/>
                <a:ea typeface="+mn-ea"/>
                <a:cs typeface="+mn-cs"/>
              </a:rPr>
              <a:t>許多醫生希望將器官 </a:t>
            </a:r>
            <a:r>
              <a:rPr lang="en-US" altLang="zh-TW" sz="1200" b="0" i="0" kern="1200" dirty="0">
                <a:solidFill>
                  <a:schemeClr val="tx1"/>
                </a:solidFill>
                <a:effectLst/>
                <a:latin typeface="+mn-lt"/>
                <a:ea typeface="+mn-ea"/>
                <a:cs typeface="+mn-cs"/>
              </a:rPr>
              <a:t>3D </a:t>
            </a:r>
            <a:r>
              <a:rPr lang="zh-TW" altLang="en-US" sz="1200" b="0" i="0" kern="1200" dirty="0">
                <a:solidFill>
                  <a:schemeClr val="tx1"/>
                </a:solidFill>
                <a:effectLst/>
                <a:latin typeface="+mn-lt"/>
                <a:ea typeface="+mn-ea"/>
                <a:cs typeface="+mn-cs"/>
              </a:rPr>
              <a:t>模型與數據疊加在患者身上，以利幫助臨床以更快、更準確的方式進行手術。國外有一案例是透過 </a:t>
            </a:r>
            <a:r>
              <a:rPr lang="en-US" altLang="zh-TW" sz="1200" b="0" i="0" kern="1200" dirty="0">
                <a:solidFill>
                  <a:schemeClr val="tx1"/>
                </a:solidFill>
                <a:effectLst/>
                <a:latin typeface="+mn-lt"/>
                <a:ea typeface="+mn-ea"/>
                <a:cs typeface="+mn-cs"/>
              </a:rPr>
              <a:t>AR </a:t>
            </a:r>
            <a:r>
              <a:rPr lang="zh-TW" altLang="en-US" sz="1200" b="0" i="0" kern="1200" dirty="0">
                <a:solidFill>
                  <a:schemeClr val="tx1"/>
                </a:solidFill>
                <a:effectLst/>
                <a:latin typeface="+mn-lt"/>
                <a:ea typeface="+mn-ea"/>
                <a:cs typeface="+mn-cs"/>
              </a:rPr>
              <a:t>技術將靜脈圖疊在患者皮膚表面，以協助醫生快速找到靜脈進行注射或抽血，實證顯示這項技術有助於提高手術效率並減低風險。也有國外醫療機構針對進行麻醉手術的病患進行 </a:t>
            </a:r>
            <a:r>
              <a:rPr lang="en-US" altLang="zh-TW" sz="1200" b="0" i="0" kern="1200" dirty="0">
                <a:solidFill>
                  <a:schemeClr val="tx1"/>
                </a:solidFill>
                <a:effectLst/>
                <a:latin typeface="+mn-lt"/>
                <a:ea typeface="+mn-ea"/>
                <a:cs typeface="+mn-cs"/>
              </a:rPr>
              <a:t>VR </a:t>
            </a:r>
            <a:r>
              <a:rPr lang="zh-TW" altLang="en-US" sz="1200" b="0" i="0" kern="1200" dirty="0">
                <a:solidFill>
                  <a:schemeClr val="tx1"/>
                </a:solidFill>
                <a:effectLst/>
                <a:latin typeface="+mn-lt"/>
                <a:ea typeface="+mn-ea"/>
                <a:cs typeface="+mn-cs"/>
              </a:rPr>
              <a:t>體驗，讓他們沉浸在平靜的虛擬風景中，</a:t>
            </a:r>
            <a:r>
              <a:rPr lang="en-US" altLang="zh-TW" sz="1200" b="0" i="0" kern="1200" dirty="0">
                <a:solidFill>
                  <a:schemeClr val="tx1"/>
                </a:solidFill>
                <a:effectLst/>
                <a:latin typeface="+mn-lt"/>
                <a:ea typeface="+mn-ea"/>
                <a:cs typeface="+mn-cs"/>
              </a:rPr>
              <a:t>94% </a:t>
            </a:r>
            <a:r>
              <a:rPr lang="zh-TW" altLang="en-US" sz="1200" b="0" i="0" kern="1200" dirty="0">
                <a:solidFill>
                  <a:schemeClr val="tx1"/>
                </a:solidFill>
                <a:effectLst/>
                <a:latin typeface="+mn-lt"/>
                <a:ea typeface="+mn-ea"/>
                <a:cs typeface="+mn-cs"/>
              </a:rPr>
              <a:t>的體驗者表示有助於心情放鬆，甚至忘了正在進行麻醉手術。</a:t>
            </a:r>
            <a:endParaRPr lang="en-US" altLang="zh-TW" sz="1200" b="0" i="0" kern="1200" dirty="0">
              <a:solidFill>
                <a:schemeClr val="tx1"/>
              </a:solidFill>
              <a:effectLst/>
              <a:latin typeface="+mn-lt"/>
              <a:ea typeface="+mn-ea"/>
              <a:cs typeface="+mn-cs"/>
            </a:endParaRPr>
          </a:p>
          <a:p>
            <a:pPr marL="228600" indent="-228600">
              <a:buAutoNum type="arabicPeriod" startAt="3"/>
            </a:pPr>
            <a:r>
              <a:rPr lang="zh-TW" altLang="en-US" sz="1200" b="0" i="0" kern="1200" dirty="0">
                <a:solidFill>
                  <a:schemeClr val="tx1"/>
                </a:solidFill>
                <a:effectLst/>
                <a:latin typeface="+mn-lt"/>
                <a:ea typeface="+mn-ea"/>
                <a:cs typeface="+mn-cs"/>
              </a:rPr>
              <a:t>醫生和病患往往在診間討論病況進展與診療方式等，很容易有不同步或雞同鴨講的狀況，若解說時間太長也會影響看診進度，這時則可以使用 </a:t>
            </a:r>
            <a:r>
              <a:rPr lang="en-US" altLang="zh-TW" sz="1200" b="0" i="0" kern="1200" dirty="0">
                <a:solidFill>
                  <a:schemeClr val="tx1"/>
                </a:solidFill>
                <a:effectLst/>
                <a:latin typeface="+mn-lt"/>
                <a:ea typeface="+mn-ea"/>
                <a:cs typeface="+mn-cs"/>
              </a:rPr>
              <a:t>XR </a:t>
            </a:r>
            <a:r>
              <a:rPr lang="zh-TW" altLang="en-US" sz="1200" b="0" i="0" kern="1200" dirty="0">
                <a:solidFill>
                  <a:schemeClr val="tx1"/>
                </a:solidFill>
                <a:effectLst/>
                <a:latin typeface="+mn-lt"/>
                <a:ea typeface="+mn-ea"/>
                <a:cs typeface="+mn-cs"/>
              </a:rPr>
              <a:t>結合 </a:t>
            </a:r>
            <a:r>
              <a:rPr lang="en-US" altLang="zh-TW" sz="1200" b="0" i="0" kern="1200" dirty="0">
                <a:solidFill>
                  <a:schemeClr val="tx1"/>
                </a:solidFill>
                <a:effectLst/>
                <a:latin typeface="+mn-lt"/>
                <a:ea typeface="+mn-ea"/>
                <a:cs typeface="+mn-cs"/>
              </a:rPr>
              <a:t>3D </a:t>
            </a:r>
            <a:r>
              <a:rPr lang="zh-TW" altLang="en-US" sz="1200" b="0" i="0" kern="1200" dirty="0">
                <a:solidFill>
                  <a:schemeClr val="tx1"/>
                </a:solidFill>
                <a:effectLst/>
                <a:latin typeface="+mn-lt"/>
                <a:ea typeface="+mn-ea"/>
                <a:cs typeface="+mn-cs"/>
              </a:rPr>
              <a:t>技術進行解說，目前國外已有腫瘤、骨科、內科等科別導入之經驗，而此種診斷輔助也讓患者較容易理解治療的過程。</a:t>
            </a:r>
            <a:endParaRPr lang="en-US" altLang="zh-TW" sz="1200" b="0" i="0" kern="1200" dirty="0">
              <a:solidFill>
                <a:schemeClr val="tx1"/>
              </a:solidFill>
              <a:effectLst/>
              <a:latin typeface="+mn-lt"/>
              <a:ea typeface="+mn-ea"/>
              <a:cs typeface="+mn-cs"/>
            </a:endParaRPr>
          </a:p>
          <a:p>
            <a:pPr marL="228600" indent="-228600">
              <a:buAutoNum type="arabicPeriod" startAt="3"/>
            </a:pPr>
            <a:r>
              <a:rPr lang="en-US" altLang="zh-TW" sz="1200" b="0" i="0" kern="1200" dirty="0">
                <a:solidFill>
                  <a:schemeClr val="tx1"/>
                </a:solidFill>
                <a:effectLst/>
                <a:latin typeface="+mn-lt"/>
                <a:ea typeface="+mn-ea"/>
                <a:cs typeface="+mn-cs"/>
              </a:rPr>
              <a:t>XR </a:t>
            </a:r>
            <a:r>
              <a:rPr lang="zh-TW" altLang="en-US" sz="1200" b="0" i="0" kern="1200" dirty="0">
                <a:solidFill>
                  <a:schemeClr val="tx1"/>
                </a:solidFill>
                <a:effectLst/>
                <a:latin typeface="+mn-lt"/>
                <a:ea typeface="+mn-ea"/>
                <a:cs typeface="+mn-cs"/>
              </a:rPr>
              <a:t>最早的應用就是在醫學訓練上，讓醫學相關的訓練不再需要搬出大體或骨架進行教學，而可以透過虛擬 </a:t>
            </a:r>
            <a:r>
              <a:rPr lang="en-US" altLang="zh-TW" sz="1200" b="0" i="0" kern="1200" dirty="0">
                <a:solidFill>
                  <a:schemeClr val="tx1"/>
                </a:solidFill>
                <a:effectLst/>
                <a:latin typeface="+mn-lt"/>
                <a:ea typeface="+mn-ea"/>
                <a:cs typeface="+mn-cs"/>
              </a:rPr>
              <a:t>3D </a:t>
            </a:r>
            <a:r>
              <a:rPr lang="zh-TW" altLang="en-US" sz="1200" b="0" i="0" kern="1200" dirty="0">
                <a:solidFill>
                  <a:schemeClr val="tx1"/>
                </a:solidFill>
                <a:effectLst/>
                <a:latin typeface="+mn-lt"/>
                <a:ea typeface="+mn-ea"/>
                <a:cs typeface="+mn-cs"/>
              </a:rPr>
              <a:t>的方式進行教學，可謂大幅減低教學成本，提升訓練成效。而目前更可進一步進行各項手術流程之模擬訓練或指導，增加對醫生的臨床經驗。</a:t>
            </a:r>
            <a:endParaRPr lang="en-US" altLang="zh-TW" sz="1200" b="0" i="0" kern="1200" dirty="0">
              <a:solidFill>
                <a:schemeClr val="tx1"/>
              </a:solidFill>
              <a:effectLst/>
              <a:latin typeface="+mn-lt"/>
              <a:ea typeface="+mn-ea"/>
              <a:cs typeface="+mn-cs"/>
            </a:endParaRPr>
          </a:p>
          <a:p>
            <a:pPr marL="228600" indent="-228600">
              <a:buAutoNum type="arabicPeriod" startAt="3"/>
            </a:pPr>
            <a:r>
              <a:rPr lang="zh-TW" altLang="en-US" sz="1200" b="0" i="0" kern="1200" dirty="0">
                <a:solidFill>
                  <a:schemeClr val="tx1"/>
                </a:solidFill>
                <a:effectLst/>
                <a:latin typeface="+mn-lt"/>
                <a:ea typeface="+mn-ea"/>
                <a:cs typeface="+mn-cs"/>
              </a:rPr>
              <a:t>復健科別實際導入</a:t>
            </a:r>
            <a:r>
              <a:rPr lang="en-US" altLang="zh-TW" sz="1200" b="0" i="0" kern="1200" dirty="0">
                <a:solidFill>
                  <a:schemeClr val="tx1"/>
                </a:solidFill>
                <a:effectLst/>
                <a:latin typeface="+mn-lt"/>
                <a:ea typeface="+mn-ea"/>
                <a:cs typeface="+mn-cs"/>
              </a:rPr>
              <a:t>XR</a:t>
            </a:r>
            <a:r>
              <a:rPr lang="zh-TW" altLang="en-US" sz="1200" b="0" i="0" kern="1200" dirty="0">
                <a:solidFill>
                  <a:schemeClr val="tx1"/>
                </a:solidFill>
                <a:effectLst/>
                <a:latin typeface="+mn-lt"/>
                <a:ea typeface="+mn-ea"/>
                <a:cs typeface="+mn-cs"/>
              </a:rPr>
              <a:t>技術已經有一段時間，無論是需要復健或中風的病患，在肢體或認知訓練上都可以透過和醫院職能治療師的配合，在院所或家中進行適合自身級別的復健方法，過程中不僅可依復健進程設定難易度，並且可紀錄病患的使用頻次與成績等資料，對復健的進展與成效都有相當大幫助。</a:t>
            </a:r>
            <a:endParaRPr lang="en-US" altLang="zh-TW" sz="1200" b="0" i="0" kern="1200" dirty="0">
              <a:solidFill>
                <a:schemeClr val="tx1"/>
              </a:solidFill>
              <a:effectLst/>
              <a:latin typeface="+mn-lt"/>
              <a:ea typeface="+mn-ea"/>
              <a:cs typeface="+mn-cs"/>
            </a:endParaRPr>
          </a:p>
          <a:p>
            <a:pPr marL="228600" indent="-228600">
              <a:buAutoNum type="arabicPeriod" startAt="3"/>
            </a:pPr>
            <a:endParaRPr lang="zh-TW" altLang="en-US" dirty="0"/>
          </a:p>
        </p:txBody>
      </p:sp>
      <p:sp>
        <p:nvSpPr>
          <p:cNvPr id="4" name="投影片編號版面配置區 3"/>
          <p:cNvSpPr>
            <a:spLocks noGrp="1"/>
          </p:cNvSpPr>
          <p:nvPr>
            <p:ph type="sldNum" sz="quarter" idx="5"/>
          </p:nvPr>
        </p:nvSpPr>
        <p:spPr/>
        <p:txBody>
          <a:bodyPr/>
          <a:lstStyle/>
          <a:p>
            <a:fld id="{5DF1CB1D-2359-45DA-876E-1A4064B7D6C5}" type="slidenum">
              <a:rPr lang="zh-TW" altLang="en-US" smtClean="0"/>
              <a:t>23</a:t>
            </a:fld>
            <a:endParaRPr lang="zh-TW" altLang="en-US"/>
          </a:p>
        </p:txBody>
      </p:sp>
    </p:spTree>
    <p:extLst>
      <p:ext uri="{BB962C8B-B14F-4D97-AF65-F5344CB8AC3E}">
        <p14:creationId xmlns:p14="http://schemas.microsoft.com/office/powerpoint/2010/main" val="27496622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5DF1CB1D-2359-45DA-876E-1A4064B7D6C5}" type="slidenum">
              <a:rPr lang="zh-TW" altLang="en-US" smtClean="0"/>
              <a:t>24</a:t>
            </a:fld>
            <a:endParaRPr lang="zh-TW" altLang="en-US"/>
          </a:p>
        </p:txBody>
      </p:sp>
    </p:spTree>
    <p:extLst>
      <p:ext uri="{BB962C8B-B14F-4D97-AF65-F5344CB8AC3E}">
        <p14:creationId xmlns:p14="http://schemas.microsoft.com/office/powerpoint/2010/main" val="35557077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zh-TW" dirty="0">
                <a:latin typeface="微軟正黑體" panose="020B0604030504040204" pitchFamily="34" charset="-120"/>
                <a:ea typeface="微軟正黑體" panose="020B0604030504040204" pitchFamily="34" charset="-120"/>
              </a:rPr>
              <a:t>例如：寶可夢，當你在遊玩時，手機鏡頭拍攝到現實馬路上面出現的「寶可夢」，就是電腦產生的虛擬物件。「現實的馬路」和「虛擬的寶可夢」透過「手機鏡頭」同時出現在一個畫面中，這就是擴增實境</a:t>
            </a:r>
            <a:r>
              <a:rPr lang="en-US" altLang="zh-TW" dirty="0">
                <a:latin typeface="微軟正黑體" panose="020B0604030504040204" pitchFamily="34" charset="-120"/>
                <a:ea typeface="微軟正黑體" panose="020B0604030504040204" pitchFamily="34" charset="-120"/>
              </a:rPr>
              <a:t>(Augmented Reality)</a:t>
            </a:r>
            <a:r>
              <a:rPr lang="zh-TW" altLang="zh-TW" dirty="0">
                <a:latin typeface="微軟正黑體" panose="020B0604030504040204" pitchFamily="34" charset="-120"/>
                <a:ea typeface="微軟正黑體" panose="020B0604030504040204" pitchFamily="34" charset="-120"/>
              </a:rPr>
              <a:t>。</a:t>
            </a:r>
            <a:endParaRPr lang="zh-TW" altLang="en-US" dirty="0"/>
          </a:p>
        </p:txBody>
      </p:sp>
      <p:sp>
        <p:nvSpPr>
          <p:cNvPr id="4" name="投影片編號版面配置區 3"/>
          <p:cNvSpPr>
            <a:spLocks noGrp="1"/>
          </p:cNvSpPr>
          <p:nvPr>
            <p:ph type="sldNum" sz="quarter" idx="5"/>
          </p:nvPr>
        </p:nvSpPr>
        <p:spPr/>
        <p:txBody>
          <a:bodyPr/>
          <a:lstStyle/>
          <a:p>
            <a:fld id="{5DF1CB1D-2359-45DA-876E-1A4064B7D6C5}" type="slidenum">
              <a:rPr lang="zh-TW" altLang="en-US" smtClean="0"/>
              <a:t>8</a:t>
            </a:fld>
            <a:endParaRPr lang="zh-TW" altLang="en-US"/>
          </a:p>
        </p:txBody>
      </p:sp>
    </p:spTree>
    <p:extLst>
      <p:ext uri="{BB962C8B-B14F-4D97-AF65-F5344CB8AC3E}">
        <p14:creationId xmlns:p14="http://schemas.microsoft.com/office/powerpoint/2010/main" val="15754408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123743a39c5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123743a39c5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zh-TW" dirty="0">
                <a:solidFill>
                  <a:schemeClr val="dk1"/>
                </a:solidFill>
              </a:rPr>
              <a:t>(1)初始</a:t>
            </a:r>
            <a:endParaRPr dirty="0">
              <a:solidFill>
                <a:schemeClr val="dk1"/>
              </a:solidFill>
            </a:endParaRPr>
          </a:p>
          <a:p>
            <a:pPr marL="0" lvl="0" indent="0" algn="l" rtl="0">
              <a:spcBef>
                <a:spcPts val="0"/>
              </a:spcBef>
              <a:spcAft>
                <a:spcPts val="0"/>
              </a:spcAft>
              <a:buClr>
                <a:schemeClr val="dk1"/>
              </a:buClr>
              <a:buSzPts val="1100"/>
              <a:buFont typeface="Arial"/>
              <a:buNone/>
            </a:pPr>
            <a:r>
              <a:rPr lang="zh-TW" dirty="0">
                <a:solidFill>
                  <a:schemeClr val="dk1"/>
                </a:solidFill>
              </a:rPr>
              <a:t>(2)clahe使像素均勻，</a:t>
            </a:r>
            <a:r>
              <a:rPr lang="zh-TW" altLang="en-US" dirty="0">
                <a:solidFill>
                  <a:schemeClr val="dk1"/>
                </a:solidFill>
              </a:rPr>
              <a:t>並</a:t>
            </a:r>
            <a:r>
              <a:rPr lang="zh-TW" dirty="0">
                <a:solidFill>
                  <a:schemeClr val="dk1"/>
                </a:solidFill>
              </a:rPr>
              <a:t>使用filter</a:t>
            </a:r>
            <a:endParaRPr dirty="0">
              <a:solidFill>
                <a:schemeClr val="dk1"/>
              </a:solidFill>
            </a:endParaRPr>
          </a:p>
          <a:p>
            <a:pPr marL="0" lvl="0" indent="0" algn="l" rtl="0">
              <a:spcBef>
                <a:spcPts val="0"/>
              </a:spcBef>
              <a:spcAft>
                <a:spcPts val="0"/>
              </a:spcAft>
              <a:buClr>
                <a:schemeClr val="dk1"/>
              </a:buClr>
              <a:buSzPts val="1100"/>
              <a:buFont typeface="Arial"/>
              <a:buNone/>
            </a:pPr>
            <a:r>
              <a:rPr lang="zh-TW" dirty="0">
                <a:solidFill>
                  <a:schemeClr val="dk1"/>
                </a:solidFill>
              </a:rPr>
              <a:t>(3)Segmentation</a:t>
            </a:r>
            <a:endParaRPr dirty="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zh-TW" dirty="0">
                <a:solidFill>
                  <a:schemeClr val="dk1"/>
                </a:solidFill>
              </a:rPr>
              <a:t>(4)MT型態轉換，侵蝕圖片，瘦身操作</a:t>
            </a:r>
            <a:endParaRPr dirty="0">
              <a:solidFill>
                <a:schemeClr val="dk1"/>
              </a:solidFill>
            </a:endParaRPr>
          </a:p>
          <a:p>
            <a:pPr marL="0" lvl="0" indent="0" algn="l" rtl="0">
              <a:lnSpc>
                <a:spcPct val="115000"/>
              </a:lnSpc>
              <a:spcBef>
                <a:spcPts val="600"/>
              </a:spcBef>
              <a:spcAft>
                <a:spcPts val="0"/>
              </a:spcAft>
              <a:buClr>
                <a:schemeClr val="dk1"/>
              </a:buClr>
              <a:buSzPts val="1100"/>
              <a:buFont typeface="Arial"/>
              <a:buNone/>
            </a:pPr>
            <a:r>
              <a:rPr lang="zh-TW" dirty="0">
                <a:solidFill>
                  <a:schemeClr val="dk1"/>
                </a:solidFill>
              </a:rPr>
              <a:t>(5)Skeleton:根據結構的形狀，刪除多餘的像素點-&gt; </a:t>
            </a:r>
            <a:r>
              <a:rPr lang="zh-TW" b="1" dirty="0">
                <a:solidFill>
                  <a:schemeClr val="dk1"/>
                </a:solidFill>
              </a:rPr>
              <a:t>minMaxLoc找出影像中最小值與最大值及其位置</a:t>
            </a:r>
            <a:endParaRPr b="1" dirty="0">
              <a:solidFill>
                <a:schemeClr val="dk1"/>
              </a:solidFill>
            </a:endParaRPr>
          </a:p>
          <a:p>
            <a:pPr marL="0" lvl="0" indent="0" algn="l" rtl="0">
              <a:lnSpc>
                <a:spcPct val="115000"/>
              </a:lnSpc>
              <a:spcBef>
                <a:spcPts val="600"/>
              </a:spcBef>
              <a:spcAft>
                <a:spcPts val="600"/>
              </a:spcAft>
              <a:buClr>
                <a:schemeClr val="dk1"/>
              </a:buClr>
              <a:buSzPts val="1100"/>
              <a:buFont typeface="Arial"/>
              <a:buNone/>
            </a:pPr>
            <a:r>
              <a:rPr lang="zh-TW" dirty="0">
                <a:solidFill>
                  <a:schemeClr val="dk1"/>
                </a:solidFill>
              </a:rPr>
              <a:t>(6)輪廓繪製</a:t>
            </a:r>
            <a:endParaRPr dirty="0"/>
          </a:p>
        </p:txBody>
      </p:sp>
    </p:spTree>
    <p:extLst>
      <p:ext uri="{BB962C8B-B14F-4D97-AF65-F5344CB8AC3E}">
        <p14:creationId xmlns:p14="http://schemas.microsoft.com/office/powerpoint/2010/main" val="17260329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1146ac53a1a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1146ac53a1a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457200" lvl="0" indent="-317500" algn="l" rtl="0">
              <a:spcBef>
                <a:spcPts val="0"/>
              </a:spcBef>
              <a:spcAft>
                <a:spcPts val="0"/>
              </a:spcAft>
              <a:buSzPts val="1400"/>
              <a:buChar char="●"/>
            </a:pPr>
            <a:r>
              <a:rPr lang="en-US" dirty="0" err="1"/>
              <a:t>左邊原始圖:</a:t>
            </a:r>
            <a:r>
              <a:rPr lang="en-US" dirty="0" err="1">
                <a:highlight>
                  <a:srgbClr val="FFFFFF"/>
                </a:highlight>
                <a:latin typeface="Arial"/>
                <a:ea typeface="Arial"/>
                <a:cs typeface="Arial"/>
                <a:sym typeface="Arial"/>
              </a:rPr>
              <a:t>灰度直方圖分佈的峰值主要靠近左側</a:t>
            </a:r>
            <a:r>
              <a:rPr lang="en-US" dirty="0">
                <a:highlight>
                  <a:srgbClr val="FFFFFF"/>
                </a:highlight>
                <a:latin typeface="Arial"/>
                <a:ea typeface="Arial"/>
                <a:cs typeface="Arial"/>
                <a:sym typeface="Arial"/>
              </a:rPr>
              <a:t>(0)，</a:t>
            </a:r>
            <a:r>
              <a:rPr lang="en-US" dirty="0" err="1">
                <a:highlight>
                  <a:srgbClr val="FFFFFF"/>
                </a:highlight>
                <a:latin typeface="Arial"/>
                <a:ea typeface="Arial"/>
                <a:cs typeface="Arial"/>
                <a:sym typeface="Arial"/>
              </a:rPr>
              <a:t>代表這張影像偏暗</a:t>
            </a:r>
            <a:endParaRPr dirty="0">
              <a:highlight>
                <a:srgbClr val="FFFFFF"/>
              </a:highlight>
              <a:latin typeface="Arial"/>
              <a:ea typeface="Arial"/>
              <a:cs typeface="Arial"/>
              <a:sym typeface="Arial"/>
            </a:endParaRPr>
          </a:p>
          <a:p>
            <a:pPr marL="457200" lvl="0" indent="-317500" algn="l" rtl="0">
              <a:spcBef>
                <a:spcPts val="0"/>
              </a:spcBef>
              <a:spcAft>
                <a:spcPts val="0"/>
              </a:spcAft>
              <a:buSzPts val="1400"/>
              <a:buChar char="●"/>
            </a:pPr>
            <a:r>
              <a:rPr lang="en-US" dirty="0" err="1">
                <a:highlight>
                  <a:srgbClr val="FFFFFF"/>
                </a:highlight>
                <a:latin typeface="Arial"/>
                <a:ea typeface="Arial"/>
                <a:cs typeface="Arial"/>
                <a:sym typeface="Arial"/>
              </a:rPr>
              <a:t>中間</a:t>
            </a:r>
            <a:r>
              <a:rPr lang="en-US" dirty="0" err="1">
                <a:solidFill>
                  <a:srgbClr val="292929"/>
                </a:solidFill>
                <a:highlight>
                  <a:srgbClr val="FFFFFF"/>
                </a:highlight>
                <a:latin typeface="Arial"/>
                <a:ea typeface="Arial"/>
                <a:cs typeface="Arial"/>
                <a:sym typeface="Arial"/>
              </a:rPr>
              <a:t>直方圖均衡化</a:t>
            </a:r>
            <a:r>
              <a:rPr lang="en-US" dirty="0">
                <a:solidFill>
                  <a:srgbClr val="292929"/>
                </a:solidFill>
                <a:highlight>
                  <a:srgbClr val="FFFFFF"/>
                </a:highlight>
                <a:latin typeface="Arial"/>
                <a:ea typeface="Arial"/>
                <a:cs typeface="Arial"/>
                <a:sym typeface="Arial"/>
              </a:rPr>
              <a:t> Histogram </a:t>
            </a:r>
            <a:r>
              <a:rPr lang="en-US" dirty="0" err="1">
                <a:solidFill>
                  <a:srgbClr val="292929"/>
                </a:solidFill>
                <a:highlight>
                  <a:srgbClr val="FFFFFF"/>
                </a:highlight>
                <a:latin typeface="Arial"/>
                <a:ea typeface="Arial"/>
                <a:cs typeface="Arial"/>
                <a:sym typeface="Arial"/>
              </a:rPr>
              <a:t>Equalization:</a:t>
            </a:r>
            <a:r>
              <a:rPr lang="en-US" dirty="0" err="1">
                <a:highlight>
                  <a:srgbClr val="FFFFFF"/>
                </a:highlight>
                <a:latin typeface="Georgia"/>
                <a:ea typeface="Georgia"/>
                <a:cs typeface="Georgia"/>
                <a:sym typeface="Georgia"/>
              </a:rPr>
              <a:t>灰度範圍內的</a:t>
            </a:r>
            <a:r>
              <a:rPr lang="en-US" b="1" dirty="0" err="1">
                <a:highlight>
                  <a:srgbClr val="FFFFFF"/>
                </a:highlight>
                <a:latin typeface="Georgia"/>
                <a:ea typeface="Georgia"/>
                <a:cs typeface="Georgia"/>
                <a:sym typeface="Georgia"/>
              </a:rPr>
              <a:t>均勻分佈</a:t>
            </a:r>
            <a:endParaRPr b="1" dirty="0">
              <a:solidFill>
                <a:srgbClr val="292929"/>
              </a:solidFill>
              <a:highlight>
                <a:srgbClr val="FFFFFF"/>
              </a:highlight>
              <a:latin typeface="Arial"/>
              <a:ea typeface="Arial"/>
              <a:cs typeface="Arial"/>
              <a:sym typeface="Arial"/>
            </a:endParaRPr>
          </a:p>
          <a:p>
            <a:pPr marL="0" lvl="0" indent="457200" algn="l" rtl="0">
              <a:spcBef>
                <a:spcPts val="0"/>
              </a:spcBef>
              <a:spcAft>
                <a:spcPts val="0"/>
              </a:spcAft>
              <a:buNone/>
            </a:pPr>
            <a:r>
              <a:rPr lang="en-US" b="1" dirty="0" err="1">
                <a:solidFill>
                  <a:srgbClr val="292929"/>
                </a:solidFill>
                <a:highlight>
                  <a:srgbClr val="FFFFFF"/>
                </a:highlight>
                <a:latin typeface="Georgia"/>
                <a:ea typeface="Georgia"/>
                <a:cs typeface="Georgia"/>
                <a:sym typeface="Georgia"/>
              </a:rPr>
              <a:t>缺點</a:t>
            </a:r>
            <a:r>
              <a:rPr lang="en-US" b="1" dirty="0">
                <a:solidFill>
                  <a:srgbClr val="292929"/>
                </a:solidFill>
                <a:highlight>
                  <a:srgbClr val="FFFFFF"/>
                </a:highlight>
                <a:latin typeface="Georgia"/>
                <a:ea typeface="Georgia"/>
                <a:cs typeface="Georgia"/>
                <a:sym typeface="Georgia"/>
              </a:rPr>
              <a:t>:</a:t>
            </a:r>
            <a:r>
              <a:rPr lang="en-US" dirty="0">
                <a:solidFill>
                  <a:srgbClr val="292929"/>
                </a:solidFill>
                <a:highlight>
                  <a:srgbClr val="FFFFFF"/>
                </a:highlight>
                <a:latin typeface="Georgia"/>
                <a:ea typeface="Georgia"/>
                <a:cs typeface="Georgia"/>
                <a:sym typeface="Georgia"/>
              </a:rPr>
              <a:t> </a:t>
            </a:r>
            <a:r>
              <a:rPr lang="en-US" dirty="0" err="1">
                <a:solidFill>
                  <a:srgbClr val="292929"/>
                </a:solidFill>
                <a:highlight>
                  <a:srgbClr val="FFFFFF"/>
                </a:highlight>
                <a:latin typeface="Georgia"/>
                <a:ea typeface="Georgia"/>
                <a:cs typeface="Georgia"/>
                <a:sym typeface="Georgia"/>
              </a:rPr>
              <a:t>對處理的數據不加選擇</a:t>
            </a:r>
            <a:r>
              <a:rPr lang="en-US" dirty="0">
                <a:solidFill>
                  <a:srgbClr val="292929"/>
                </a:solidFill>
                <a:highlight>
                  <a:srgbClr val="FFFFFF"/>
                </a:highlight>
                <a:latin typeface="Georgia"/>
                <a:ea typeface="Georgia"/>
                <a:cs typeface="Georgia"/>
                <a:sym typeface="Georgia"/>
              </a:rPr>
              <a:t>(</a:t>
            </a:r>
            <a:r>
              <a:rPr lang="en-US" dirty="0" err="1">
                <a:solidFill>
                  <a:srgbClr val="292929"/>
                </a:solidFill>
                <a:highlight>
                  <a:srgbClr val="FFFFFF"/>
                </a:highlight>
                <a:latin typeface="Georgia"/>
                <a:ea typeface="Georgia"/>
                <a:cs typeface="Georgia"/>
                <a:sym typeface="Georgia"/>
              </a:rPr>
              <a:t>全局處理</a:t>
            </a:r>
            <a:r>
              <a:rPr lang="en-US" dirty="0">
                <a:solidFill>
                  <a:srgbClr val="292929"/>
                </a:solidFill>
                <a:highlight>
                  <a:srgbClr val="FFFFFF"/>
                </a:highlight>
                <a:latin typeface="Georgia"/>
                <a:ea typeface="Georgia"/>
                <a:cs typeface="Georgia"/>
                <a:sym typeface="Georgia"/>
              </a:rPr>
              <a:t>)，</a:t>
            </a:r>
            <a:r>
              <a:rPr lang="en-US" dirty="0" err="1">
                <a:solidFill>
                  <a:srgbClr val="292929"/>
                </a:solidFill>
                <a:highlight>
                  <a:srgbClr val="FFFFFF"/>
                </a:highlight>
                <a:latin typeface="Georgia"/>
                <a:ea typeface="Georgia"/>
                <a:cs typeface="Georgia"/>
                <a:sym typeface="Georgia"/>
              </a:rPr>
              <a:t>如此一來會增加背景雜訊的對比度並且降低有用訊號</a:t>
            </a:r>
            <a:r>
              <a:rPr lang="en-US" dirty="0">
                <a:solidFill>
                  <a:srgbClr val="292929"/>
                </a:solidFill>
                <a:highlight>
                  <a:srgbClr val="FFFFFF"/>
                </a:highlight>
                <a:latin typeface="Georgia"/>
                <a:ea typeface="Georgia"/>
                <a:cs typeface="Georgia"/>
                <a:sym typeface="Georgia"/>
              </a:rPr>
              <a:t>(</a:t>
            </a:r>
            <a:r>
              <a:rPr lang="en-US" dirty="0" err="1">
                <a:solidFill>
                  <a:srgbClr val="292929"/>
                </a:solidFill>
                <a:highlight>
                  <a:srgbClr val="FFFFFF"/>
                </a:highlight>
                <a:latin typeface="Georgia"/>
                <a:ea typeface="Georgia"/>
                <a:cs typeface="Georgia"/>
                <a:sym typeface="Georgia"/>
              </a:rPr>
              <a:t>特別亮或暗</a:t>
            </a:r>
            <a:r>
              <a:rPr lang="en-US" dirty="0">
                <a:solidFill>
                  <a:srgbClr val="292929"/>
                </a:solidFill>
                <a:highlight>
                  <a:srgbClr val="FFFFFF"/>
                </a:highlight>
                <a:latin typeface="Georgia"/>
                <a:ea typeface="Georgia"/>
                <a:cs typeface="Georgia"/>
                <a:sym typeface="Georgia"/>
              </a:rPr>
              <a:t>)</a:t>
            </a:r>
            <a:r>
              <a:rPr lang="en-US" dirty="0" err="1">
                <a:solidFill>
                  <a:srgbClr val="292929"/>
                </a:solidFill>
                <a:highlight>
                  <a:srgbClr val="FFFFFF"/>
                </a:highlight>
                <a:latin typeface="Georgia"/>
                <a:ea typeface="Georgia"/>
                <a:cs typeface="Georgia"/>
                <a:sym typeface="Georgia"/>
              </a:rPr>
              <a:t>的對比度</a:t>
            </a:r>
            <a:endParaRPr dirty="0">
              <a:solidFill>
                <a:srgbClr val="292929"/>
              </a:solidFill>
              <a:highlight>
                <a:srgbClr val="FFFFFF"/>
              </a:highlight>
              <a:latin typeface="Georgia"/>
              <a:ea typeface="Georgia"/>
              <a:cs typeface="Georgia"/>
              <a:sym typeface="Georgia"/>
            </a:endParaRPr>
          </a:p>
          <a:p>
            <a:pPr marL="457200" lvl="0" indent="-317500" algn="l" rtl="0">
              <a:spcBef>
                <a:spcPts val="0"/>
              </a:spcBef>
              <a:spcAft>
                <a:spcPts val="0"/>
              </a:spcAft>
              <a:buClr>
                <a:srgbClr val="292929"/>
              </a:buClr>
              <a:buSzPts val="1400"/>
              <a:buFont typeface="Georgia"/>
              <a:buChar char="●"/>
            </a:pPr>
            <a:r>
              <a:rPr lang="en-US" dirty="0" err="1">
                <a:solidFill>
                  <a:srgbClr val="292929"/>
                </a:solidFill>
                <a:highlight>
                  <a:srgbClr val="FFFFFF"/>
                </a:highlight>
                <a:latin typeface="Georgia"/>
                <a:ea typeface="Georgia"/>
                <a:cs typeface="Georgia"/>
                <a:sym typeface="Georgia"/>
              </a:rPr>
              <a:t>右邊</a:t>
            </a:r>
            <a:r>
              <a:rPr lang="en-US" dirty="0">
                <a:solidFill>
                  <a:srgbClr val="292929"/>
                </a:solidFill>
                <a:highlight>
                  <a:srgbClr val="FFFFFF"/>
                </a:highlight>
                <a:latin typeface="Georgia"/>
                <a:ea typeface="Georgia"/>
                <a:cs typeface="Georgia"/>
                <a:sym typeface="Georgia"/>
              </a:rPr>
              <a:t> </a:t>
            </a:r>
            <a:r>
              <a:rPr lang="en-US" b="1" dirty="0" err="1">
                <a:highlight>
                  <a:srgbClr val="FFFFFF"/>
                </a:highlight>
                <a:latin typeface="Arial"/>
                <a:ea typeface="Arial"/>
                <a:cs typeface="Arial"/>
                <a:sym typeface="Arial"/>
              </a:rPr>
              <a:t>限制對比度自適應直方圖均衡</a:t>
            </a:r>
            <a:r>
              <a:rPr lang="en-US" dirty="0" err="1">
                <a:highlight>
                  <a:srgbClr val="FFFFFF"/>
                </a:highlight>
                <a:latin typeface="Arial"/>
                <a:ea typeface="Arial"/>
                <a:cs typeface="Arial"/>
                <a:sym typeface="Arial"/>
              </a:rPr>
              <a:t>CLAHE</a:t>
            </a:r>
            <a:endParaRPr dirty="0">
              <a:highlight>
                <a:srgbClr val="FFFFFF"/>
              </a:highlight>
              <a:latin typeface="Arial"/>
              <a:ea typeface="Arial"/>
              <a:cs typeface="Arial"/>
              <a:sym typeface="Arial"/>
            </a:endParaRPr>
          </a:p>
          <a:p>
            <a:pPr marL="457200" lvl="0" indent="0" algn="l" rtl="0">
              <a:spcBef>
                <a:spcPts val="0"/>
              </a:spcBef>
              <a:spcAft>
                <a:spcPts val="0"/>
              </a:spcAft>
              <a:buNone/>
            </a:pPr>
            <a:r>
              <a:rPr lang="en-US" dirty="0" err="1">
                <a:highlight>
                  <a:srgbClr val="FFFFFF"/>
                </a:highlight>
                <a:latin typeface="Georgia"/>
                <a:ea typeface="Georgia"/>
                <a:cs typeface="Georgia"/>
                <a:sym typeface="Georgia"/>
              </a:rPr>
              <a:t>也就是把整個圖像分成許多小塊Tiles</a:t>
            </a:r>
            <a:r>
              <a:rPr lang="en-US" dirty="0">
                <a:highlight>
                  <a:srgbClr val="FFFFFF"/>
                </a:highlight>
                <a:latin typeface="Georgia"/>
                <a:ea typeface="Georgia"/>
                <a:cs typeface="Georgia"/>
                <a:sym typeface="Georgia"/>
              </a:rPr>
              <a:t> (</a:t>
            </a:r>
            <a:r>
              <a:rPr lang="en-US" dirty="0" err="1">
                <a:highlight>
                  <a:srgbClr val="FFFFFF"/>
                </a:highlight>
                <a:latin typeface="Georgia"/>
                <a:ea typeface="Georgia"/>
                <a:cs typeface="Georgia"/>
                <a:sym typeface="Georgia"/>
              </a:rPr>
              <a:t>OpenCV</a:t>
            </a:r>
            <a:r>
              <a:rPr lang="en-US" dirty="0">
                <a:highlight>
                  <a:srgbClr val="FFFFFF"/>
                </a:highlight>
                <a:latin typeface="Georgia"/>
                <a:ea typeface="Georgia"/>
                <a:cs typeface="Georgia"/>
                <a:sym typeface="Georgia"/>
              </a:rPr>
              <a:t> default為8×8)，</a:t>
            </a:r>
            <a:r>
              <a:rPr lang="en-US" dirty="0" err="1">
                <a:highlight>
                  <a:srgbClr val="FFFFFF"/>
                </a:highlight>
                <a:latin typeface="Georgia"/>
                <a:ea typeface="Georgia"/>
                <a:cs typeface="Georgia"/>
                <a:sym typeface="Georgia"/>
              </a:rPr>
              <a:t>對每個小塊進行均衡化</a:t>
            </a:r>
            <a:endParaRPr dirty="0">
              <a:highlight>
                <a:srgbClr val="FFFFFF"/>
              </a:highlight>
              <a:latin typeface="Georgia"/>
              <a:ea typeface="Georgia"/>
              <a:cs typeface="Georgia"/>
              <a:sym typeface="Georgia"/>
            </a:endParaRPr>
          </a:p>
          <a:p>
            <a:pPr marL="457200" lvl="0" indent="-304800" algn="l" rtl="0">
              <a:spcBef>
                <a:spcPts val="0"/>
              </a:spcBef>
              <a:spcAft>
                <a:spcPts val="0"/>
              </a:spcAft>
              <a:buSzPts val="1200"/>
              <a:buFont typeface="Georgia"/>
              <a:buChar char="●"/>
            </a:pPr>
            <a:r>
              <a:rPr lang="en-US" dirty="0" err="1">
                <a:highlight>
                  <a:srgbClr val="FFFFFF"/>
                </a:highlight>
                <a:latin typeface="Georgia"/>
                <a:ea typeface="Georgia"/>
                <a:cs typeface="Georgia"/>
                <a:sym typeface="Georgia"/>
              </a:rPr>
              <a:t>CLAHE均衡化後的細節可以完好保留且明亮的部份也不會產生過曝的現象，從直方圖分佈圖也能發現其像素分佈更加均勻</a:t>
            </a:r>
            <a:endParaRPr dirty="0">
              <a:highlight>
                <a:srgbClr val="FFFFFF"/>
              </a:highlight>
              <a:latin typeface="Georgia"/>
              <a:ea typeface="Georgia"/>
              <a:cs typeface="Georgia"/>
              <a:sym typeface="Georgia"/>
            </a:endParaRPr>
          </a:p>
        </p:txBody>
      </p:sp>
      <p:sp>
        <p:nvSpPr>
          <p:cNvPr id="93" name="Google Shape;93;g1146ac53a1a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12</a:t>
            </a:fld>
            <a:endParaRPr/>
          </a:p>
        </p:txBody>
      </p:sp>
    </p:spTree>
    <p:extLst>
      <p:ext uri="{BB962C8B-B14F-4D97-AF65-F5344CB8AC3E}">
        <p14:creationId xmlns:p14="http://schemas.microsoft.com/office/powerpoint/2010/main" val="15030642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123743a39c5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123743a39c5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800"/>
              </a:spcBef>
              <a:spcAft>
                <a:spcPts val="0"/>
              </a:spcAft>
              <a:buNone/>
            </a:pPr>
            <a:r>
              <a:rPr lang="en-US" altLang="zh-TW" sz="1200" dirty="0">
                <a:latin typeface="Arial"/>
                <a:ea typeface="Arial"/>
                <a:cs typeface="Arial"/>
                <a:sym typeface="Arial"/>
              </a:rPr>
              <a:t>Algorithm</a:t>
            </a:r>
            <a:r>
              <a:rPr lang="zh-TW" altLang="en-US" sz="1200" dirty="0">
                <a:latin typeface="Arial"/>
                <a:ea typeface="Arial"/>
                <a:cs typeface="Arial"/>
                <a:sym typeface="Arial"/>
              </a:rPr>
              <a:t>改良部分</a:t>
            </a:r>
            <a:r>
              <a:rPr lang="en-US" altLang="zh-TW" sz="1200" dirty="0">
                <a:latin typeface="Arial"/>
                <a:ea typeface="Arial"/>
                <a:cs typeface="Arial"/>
                <a:sym typeface="Arial"/>
              </a:rPr>
              <a:t>:</a:t>
            </a:r>
            <a:endParaRPr lang="zh-TW" altLang="en-US" sz="1200" dirty="0">
              <a:latin typeface="Arial"/>
              <a:ea typeface="Arial"/>
              <a:cs typeface="Arial"/>
              <a:sym typeface="Arial"/>
            </a:endParaRPr>
          </a:p>
          <a:p>
            <a:pPr marL="457200" lvl="0" indent="-330200" algn="l" rtl="0">
              <a:spcBef>
                <a:spcPts val="800"/>
              </a:spcBef>
              <a:spcAft>
                <a:spcPts val="0"/>
              </a:spcAft>
              <a:buSzPts val="1600"/>
              <a:buFont typeface="Arial"/>
              <a:buChar char="•"/>
            </a:pPr>
            <a:r>
              <a:rPr lang="en-US" altLang="zh-TW" sz="1200" dirty="0" err="1">
                <a:latin typeface="Arial"/>
                <a:ea typeface="Arial"/>
                <a:cs typeface="Arial"/>
                <a:sym typeface="Arial"/>
              </a:rPr>
              <a:t>Min_Max</a:t>
            </a:r>
            <a:r>
              <a:rPr lang="en-US" altLang="zh-TW" sz="1200" dirty="0">
                <a:latin typeface="Arial"/>
                <a:ea typeface="Arial"/>
                <a:cs typeface="Arial"/>
                <a:sym typeface="Arial"/>
              </a:rPr>
              <a:t> Filter -&gt; cv2.medianBlur</a:t>
            </a:r>
          </a:p>
          <a:p>
            <a:pPr marL="457200" lvl="0" indent="-330200" algn="l" rtl="0">
              <a:spcBef>
                <a:spcPts val="0"/>
              </a:spcBef>
              <a:spcAft>
                <a:spcPts val="0"/>
              </a:spcAft>
              <a:buSzPts val="1600"/>
              <a:buFont typeface="Arial"/>
              <a:buChar char="•"/>
            </a:pPr>
            <a:r>
              <a:rPr lang="en-US" altLang="zh-TW" sz="1200" dirty="0">
                <a:latin typeface="Arial"/>
                <a:ea typeface="Arial"/>
                <a:cs typeface="Arial"/>
                <a:sym typeface="Arial"/>
              </a:rPr>
              <a:t>Threshold: </a:t>
            </a:r>
            <a:r>
              <a:rPr lang="en-US" altLang="zh-TW" sz="1200" dirty="0" err="1">
                <a:latin typeface="Arial"/>
                <a:ea typeface="Arial"/>
                <a:cs typeface="Arial"/>
                <a:sym typeface="Arial"/>
              </a:rPr>
              <a:t>max_entropy</a:t>
            </a:r>
            <a:r>
              <a:rPr lang="en-US" altLang="zh-TW" sz="1200" dirty="0">
                <a:latin typeface="Arial"/>
                <a:ea typeface="Arial"/>
                <a:cs typeface="Arial"/>
                <a:sym typeface="Arial"/>
              </a:rPr>
              <a:t> -&gt; cv2.Thresh_Binary+OTSU</a:t>
            </a:r>
          </a:p>
          <a:p>
            <a:pPr marL="0" lvl="0" indent="0" algn="l" rtl="0">
              <a:spcBef>
                <a:spcPts val="800"/>
              </a:spcBef>
              <a:spcAft>
                <a:spcPts val="0"/>
              </a:spcAft>
              <a:buNone/>
            </a:pPr>
            <a:r>
              <a:rPr lang="zh-TW" altLang="en-US" sz="1200" dirty="0">
                <a:latin typeface="Arial"/>
                <a:ea typeface="Arial"/>
                <a:cs typeface="Arial"/>
                <a:sym typeface="Arial"/>
              </a:rPr>
              <a:t>顯示成效較為差，但效率提升，解決</a:t>
            </a:r>
            <a:r>
              <a:rPr lang="en-US" altLang="zh-TW" sz="1200" dirty="0" err="1">
                <a:latin typeface="Arial"/>
                <a:ea typeface="Arial"/>
                <a:cs typeface="Arial"/>
                <a:sym typeface="Arial"/>
              </a:rPr>
              <a:t>real_time</a:t>
            </a:r>
            <a:r>
              <a:rPr lang="zh-TW" altLang="en-US" sz="1200" dirty="0">
                <a:latin typeface="Arial"/>
                <a:ea typeface="Arial"/>
                <a:cs typeface="Arial"/>
                <a:sym typeface="Arial"/>
              </a:rPr>
              <a:t>顯示卡頓問題</a:t>
            </a:r>
          </a:p>
        </p:txBody>
      </p:sp>
    </p:spTree>
    <p:extLst>
      <p:ext uri="{BB962C8B-B14F-4D97-AF65-F5344CB8AC3E}">
        <p14:creationId xmlns:p14="http://schemas.microsoft.com/office/powerpoint/2010/main" val="4623671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40910969-C128-4175-81CC-972A12580BCC}" type="slidenum">
              <a:rPr lang="zh-TW" altLang="en-US" smtClean="0"/>
              <a:t>15</a:t>
            </a:fld>
            <a:endParaRPr lang="zh-TW" altLang="en-US"/>
          </a:p>
        </p:txBody>
      </p:sp>
    </p:spTree>
    <p:extLst>
      <p:ext uri="{BB962C8B-B14F-4D97-AF65-F5344CB8AC3E}">
        <p14:creationId xmlns:p14="http://schemas.microsoft.com/office/powerpoint/2010/main" val="35173657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12444602b4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12444602b4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822721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b="0" i="0" kern="1200" dirty="0">
                <a:solidFill>
                  <a:schemeClr val="tx1"/>
                </a:solidFill>
                <a:effectLst/>
                <a:latin typeface="+mn-lt"/>
                <a:ea typeface="+mn-ea"/>
                <a:cs typeface="+mn-cs"/>
              </a:rPr>
              <a:t>Christie Medical</a:t>
            </a:r>
          </a:p>
          <a:p>
            <a:endParaRPr lang="zh-TW" altLang="en-US" dirty="0"/>
          </a:p>
        </p:txBody>
      </p:sp>
      <p:sp>
        <p:nvSpPr>
          <p:cNvPr id="4" name="投影片編號版面配置區 3"/>
          <p:cNvSpPr>
            <a:spLocks noGrp="1"/>
          </p:cNvSpPr>
          <p:nvPr>
            <p:ph type="sldNum" sz="quarter" idx="5"/>
          </p:nvPr>
        </p:nvSpPr>
        <p:spPr/>
        <p:txBody>
          <a:bodyPr/>
          <a:lstStyle/>
          <a:p>
            <a:fld id="{5DF1CB1D-2359-45DA-876E-1A4064B7D6C5}" type="slidenum">
              <a:rPr lang="zh-TW" altLang="en-US" smtClean="0"/>
              <a:t>19</a:t>
            </a:fld>
            <a:endParaRPr lang="zh-TW" altLang="en-US"/>
          </a:p>
        </p:txBody>
      </p:sp>
    </p:spTree>
    <p:extLst>
      <p:ext uri="{BB962C8B-B14F-4D97-AF65-F5344CB8AC3E}">
        <p14:creationId xmlns:p14="http://schemas.microsoft.com/office/powerpoint/2010/main" val="14302453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200" b="0" i="0" kern="1200" dirty="0">
                <a:solidFill>
                  <a:schemeClr val="tx1"/>
                </a:solidFill>
                <a:effectLst/>
                <a:latin typeface="+mn-lt"/>
                <a:ea typeface="+mn-ea"/>
                <a:cs typeface="+mn-cs"/>
              </a:rPr>
              <a:t>SIFSOF</a:t>
            </a:r>
            <a:endParaRPr lang="zh-TW" altLang="en-US" dirty="0"/>
          </a:p>
        </p:txBody>
      </p:sp>
      <p:sp>
        <p:nvSpPr>
          <p:cNvPr id="4" name="投影片編號版面配置區 3"/>
          <p:cNvSpPr>
            <a:spLocks noGrp="1"/>
          </p:cNvSpPr>
          <p:nvPr>
            <p:ph type="sldNum" sz="quarter" idx="5"/>
          </p:nvPr>
        </p:nvSpPr>
        <p:spPr/>
        <p:txBody>
          <a:bodyPr/>
          <a:lstStyle/>
          <a:p>
            <a:fld id="{5DF1CB1D-2359-45DA-876E-1A4064B7D6C5}" type="slidenum">
              <a:rPr lang="zh-TW" altLang="en-US" smtClean="0"/>
              <a:t>20</a:t>
            </a:fld>
            <a:endParaRPr lang="zh-TW" altLang="en-US"/>
          </a:p>
        </p:txBody>
      </p:sp>
    </p:spTree>
    <p:extLst>
      <p:ext uri="{BB962C8B-B14F-4D97-AF65-F5344CB8AC3E}">
        <p14:creationId xmlns:p14="http://schemas.microsoft.com/office/powerpoint/2010/main" val="25413607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9715EA4-6071-488A-A53E-6AD650937B61}"/>
              </a:ext>
            </a:extLst>
          </p:cNvPr>
          <p:cNvSpPr>
            <a:spLocks noGrp="1"/>
          </p:cNvSpPr>
          <p:nvPr>
            <p:ph type="ctrTitle"/>
          </p:nvPr>
        </p:nvSpPr>
        <p:spPr>
          <a:xfrm>
            <a:off x="1524000" y="1122363"/>
            <a:ext cx="9144000" cy="2387600"/>
          </a:xfrm>
        </p:spPr>
        <p:txBody>
          <a:bodyPr anchor="b"/>
          <a:lstStyle>
            <a:lvl1pPr algn="ctr">
              <a:defRPr sz="6000"/>
            </a:lvl1pPr>
          </a:lstStyle>
          <a:p>
            <a:r>
              <a:rPr lang="zh-TW" altLang="en-US"/>
              <a:t>按一下以編輯母片標題樣式</a:t>
            </a:r>
          </a:p>
        </p:txBody>
      </p:sp>
      <p:sp>
        <p:nvSpPr>
          <p:cNvPr id="3" name="副標題 2">
            <a:extLst>
              <a:ext uri="{FF2B5EF4-FFF2-40B4-BE49-F238E27FC236}">
                <a16:creationId xmlns:a16="http://schemas.microsoft.com/office/drawing/2014/main" id="{4C317C61-940D-42F1-9FBF-874B468AF13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p>
        </p:txBody>
      </p:sp>
      <p:sp>
        <p:nvSpPr>
          <p:cNvPr id="4" name="日期版面配置區 3">
            <a:extLst>
              <a:ext uri="{FF2B5EF4-FFF2-40B4-BE49-F238E27FC236}">
                <a16:creationId xmlns:a16="http://schemas.microsoft.com/office/drawing/2014/main" id="{212B1248-B1CC-4A85-9743-92666BB4CAD0}"/>
              </a:ext>
            </a:extLst>
          </p:cNvPr>
          <p:cNvSpPr>
            <a:spLocks noGrp="1"/>
          </p:cNvSpPr>
          <p:nvPr>
            <p:ph type="dt" sz="half" idx="10"/>
          </p:nvPr>
        </p:nvSpPr>
        <p:spPr/>
        <p:txBody>
          <a:bodyPr/>
          <a:lstStyle/>
          <a:p>
            <a:fld id="{B1701422-E4D6-4EC6-939D-430905FD3E2D}" type="datetimeFigureOut">
              <a:rPr lang="zh-TW" altLang="en-US" smtClean="0"/>
              <a:t>2022/10/24</a:t>
            </a:fld>
            <a:endParaRPr lang="zh-TW" altLang="en-US"/>
          </a:p>
        </p:txBody>
      </p:sp>
      <p:sp>
        <p:nvSpPr>
          <p:cNvPr id="5" name="頁尾版面配置區 4">
            <a:extLst>
              <a:ext uri="{FF2B5EF4-FFF2-40B4-BE49-F238E27FC236}">
                <a16:creationId xmlns:a16="http://schemas.microsoft.com/office/drawing/2014/main" id="{53E08309-7E14-4DCC-A094-1318BC74557A}"/>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D868A2C8-2EE6-4979-B6E7-9B47A4B312BF}"/>
              </a:ext>
            </a:extLst>
          </p:cNvPr>
          <p:cNvSpPr>
            <a:spLocks noGrp="1"/>
          </p:cNvSpPr>
          <p:nvPr>
            <p:ph type="sldNum" sz="quarter" idx="12"/>
          </p:nvPr>
        </p:nvSpPr>
        <p:spPr/>
        <p:txBody>
          <a:bodyPr/>
          <a:lstStyle/>
          <a:p>
            <a:fld id="{DDF0BB93-3495-4A12-B724-6E65EAA00010}" type="slidenum">
              <a:rPr lang="zh-TW" altLang="en-US" smtClean="0"/>
              <a:t>‹#›</a:t>
            </a:fld>
            <a:endParaRPr lang="zh-TW" altLang="en-US"/>
          </a:p>
        </p:txBody>
      </p:sp>
    </p:spTree>
    <p:extLst>
      <p:ext uri="{BB962C8B-B14F-4D97-AF65-F5344CB8AC3E}">
        <p14:creationId xmlns:p14="http://schemas.microsoft.com/office/powerpoint/2010/main" val="18939696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216FE87-2A48-4EC5-BA6E-AEC35A6DF212}"/>
              </a:ext>
            </a:extLst>
          </p:cNvPr>
          <p:cNvSpPr>
            <a:spLocks noGrp="1"/>
          </p:cNvSpPr>
          <p:nvPr>
            <p:ph type="title"/>
          </p:nvPr>
        </p:nvSpPr>
        <p:spPr/>
        <p:txBody>
          <a:bodyPr/>
          <a:lstStyle/>
          <a:p>
            <a:r>
              <a:rPr lang="zh-TW" altLang="en-US"/>
              <a:t>按一下以編輯母片標題樣式</a:t>
            </a:r>
          </a:p>
        </p:txBody>
      </p:sp>
      <p:sp>
        <p:nvSpPr>
          <p:cNvPr id="3" name="直排文字版面配置區 2">
            <a:extLst>
              <a:ext uri="{FF2B5EF4-FFF2-40B4-BE49-F238E27FC236}">
                <a16:creationId xmlns:a16="http://schemas.microsoft.com/office/drawing/2014/main" id="{C39AC75A-BCBF-4847-A02A-BBE21AF64C89}"/>
              </a:ext>
            </a:extLst>
          </p:cNvPr>
          <p:cNvSpPr>
            <a:spLocks noGrp="1"/>
          </p:cNvSpPr>
          <p:nvPr>
            <p:ph type="body" orient="vert" idx="1"/>
          </p:nvPr>
        </p:nvSpPr>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E3089639-C748-4C09-8DAF-6B75B7CE51B4}"/>
              </a:ext>
            </a:extLst>
          </p:cNvPr>
          <p:cNvSpPr>
            <a:spLocks noGrp="1"/>
          </p:cNvSpPr>
          <p:nvPr>
            <p:ph type="dt" sz="half" idx="10"/>
          </p:nvPr>
        </p:nvSpPr>
        <p:spPr/>
        <p:txBody>
          <a:bodyPr/>
          <a:lstStyle/>
          <a:p>
            <a:fld id="{B1701422-E4D6-4EC6-939D-430905FD3E2D}" type="datetimeFigureOut">
              <a:rPr lang="zh-TW" altLang="en-US" smtClean="0"/>
              <a:t>2022/10/24</a:t>
            </a:fld>
            <a:endParaRPr lang="zh-TW" altLang="en-US"/>
          </a:p>
        </p:txBody>
      </p:sp>
      <p:sp>
        <p:nvSpPr>
          <p:cNvPr id="5" name="頁尾版面配置區 4">
            <a:extLst>
              <a:ext uri="{FF2B5EF4-FFF2-40B4-BE49-F238E27FC236}">
                <a16:creationId xmlns:a16="http://schemas.microsoft.com/office/drawing/2014/main" id="{FFD2044B-D2FA-4A6E-A105-A3D1A8B859ED}"/>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F2B561EF-6761-4A1D-AF86-C4E0BA2C8A00}"/>
              </a:ext>
            </a:extLst>
          </p:cNvPr>
          <p:cNvSpPr>
            <a:spLocks noGrp="1"/>
          </p:cNvSpPr>
          <p:nvPr>
            <p:ph type="sldNum" sz="quarter" idx="12"/>
          </p:nvPr>
        </p:nvSpPr>
        <p:spPr/>
        <p:txBody>
          <a:bodyPr/>
          <a:lstStyle/>
          <a:p>
            <a:fld id="{DDF0BB93-3495-4A12-B724-6E65EAA00010}" type="slidenum">
              <a:rPr lang="zh-TW" altLang="en-US" smtClean="0"/>
              <a:t>‹#›</a:t>
            </a:fld>
            <a:endParaRPr lang="zh-TW" altLang="en-US"/>
          </a:p>
        </p:txBody>
      </p:sp>
    </p:spTree>
    <p:extLst>
      <p:ext uri="{BB962C8B-B14F-4D97-AF65-F5344CB8AC3E}">
        <p14:creationId xmlns:p14="http://schemas.microsoft.com/office/powerpoint/2010/main" val="18670656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9DAA7830-7D96-4C30-BAF3-F0317EFB4D0C}"/>
              </a:ext>
            </a:extLst>
          </p:cNvPr>
          <p:cNvSpPr>
            <a:spLocks noGrp="1"/>
          </p:cNvSpPr>
          <p:nvPr>
            <p:ph type="title" orient="vert"/>
          </p:nvPr>
        </p:nvSpPr>
        <p:spPr>
          <a:xfrm>
            <a:off x="8724900" y="365125"/>
            <a:ext cx="2628900" cy="5811838"/>
          </a:xfrm>
        </p:spPr>
        <p:txBody>
          <a:bodyPr vert="eaVert"/>
          <a:lstStyle/>
          <a:p>
            <a:r>
              <a:rPr lang="zh-TW" altLang="en-US"/>
              <a:t>按一下以編輯母片標題樣式</a:t>
            </a:r>
          </a:p>
        </p:txBody>
      </p:sp>
      <p:sp>
        <p:nvSpPr>
          <p:cNvPr id="3" name="直排文字版面配置區 2">
            <a:extLst>
              <a:ext uri="{FF2B5EF4-FFF2-40B4-BE49-F238E27FC236}">
                <a16:creationId xmlns:a16="http://schemas.microsoft.com/office/drawing/2014/main" id="{1A002C9D-8133-43DE-B677-63CBAF4FD46A}"/>
              </a:ext>
            </a:extLst>
          </p:cNvPr>
          <p:cNvSpPr>
            <a:spLocks noGrp="1"/>
          </p:cNvSpPr>
          <p:nvPr>
            <p:ph type="body" orient="vert" idx="1"/>
          </p:nvPr>
        </p:nvSpPr>
        <p:spPr>
          <a:xfrm>
            <a:off x="838200" y="365125"/>
            <a:ext cx="7734300" cy="5811838"/>
          </a:xfrm>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DEC93164-73B7-4F56-8997-9AE6EFD42DE4}"/>
              </a:ext>
            </a:extLst>
          </p:cNvPr>
          <p:cNvSpPr>
            <a:spLocks noGrp="1"/>
          </p:cNvSpPr>
          <p:nvPr>
            <p:ph type="dt" sz="half" idx="10"/>
          </p:nvPr>
        </p:nvSpPr>
        <p:spPr/>
        <p:txBody>
          <a:bodyPr/>
          <a:lstStyle/>
          <a:p>
            <a:fld id="{B1701422-E4D6-4EC6-939D-430905FD3E2D}" type="datetimeFigureOut">
              <a:rPr lang="zh-TW" altLang="en-US" smtClean="0"/>
              <a:t>2022/10/24</a:t>
            </a:fld>
            <a:endParaRPr lang="zh-TW" altLang="en-US"/>
          </a:p>
        </p:txBody>
      </p:sp>
      <p:sp>
        <p:nvSpPr>
          <p:cNvPr id="5" name="頁尾版面配置區 4">
            <a:extLst>
              <a:ext uri="{FF2B5EF4-FFF2-40B4-BE49-F238E27FC236}">
                <a16:creationId xmlns:a16="http://schemas.microsoft.com/office/drawing/2014/main" id="{B964D124-30C1-43F2-94B3-05BEBCFF672A}"/>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95FB0465-5324-4F8F-9B4A-E7E961E4E05D}"/>
              </a:ext>
            </a:extLst>
          </p:cNvPr>
          <p:cNvSpPr>
            <a:spLocks noGrp="1"/>
          </p:cNvSpPr>
          <p:nvPr>
            <p:ph type="sldNum" sz="quarter" idx="12"/>
          </p:nvPr>
        </p:nvSpPr>
        <p:spPr/>
        <p:txBody>
          <a:bodyPr/>
          <a:lstStyle/>
          <a:p>
            <a:fld id="{DDF0BB93-3495-4A12-B724-6E65EAA00010}" type="slidenum">
              <a:rPr lang="zh-TW" altLang="en-US" smtClean="0"/>
              <a:t>‹#›</a:t>
            </a:fld>
            <a:endParaRPr lang="zh-TW" altLang="en-US"/>
          </a:p>
        </p:txBody>
      </p:sp>
    </p:spTree>
    <p:extLst>
      <p:ext uri="{BB962C8B-B14F-4D97-AF65-F5344CB8AC3E}">
        <p14:creationId xmlns:p14="http://schemas.microsoft.com/office/powerpoint/2010/main" val="2045120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62C8A3C-3D01-471F-AB64-6B2B9FDC4680}"/>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410CEEA8-6C16-4A48-9133-7822148D4DAE}"/>
              </a:ext>
            </a:extLst>
          </p:cNvPr>
          <p:cNvSpPr>
            <a:spLocks noGrp="1"/>
          </p:cNvSpPr>
          <p:nvPr>
            <p:ph idx="1"/>
          </p:nvPr>
        </p:nvSpPr>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0A68762B-FFE2-4D31-A25E-F208A25C9490}"/>
              </a:ext>
            </a:extLst>
          </p:cNvPr>
          <p:cNvSpPr>
            <a:spLocks noGrp="1"/>
          </p:cNvSpPr>
          <p:nvPr>
            <p:ph type="dt" sz="half" idx="10"/>
          </p:nvPr>
        </p:nvSpPr>
        <p:spPr/>
        <p:txBody>
          <a:bodyPr/>
          <a:lstStyle/>
          <a:p>
            <a:fld id="{B1701422-E4D6-4EC6-939D-430905FD3E2D}" type="datetimeFigureOut">
              <a:rPr lang="zh-TW" altLang="en-US" smtClean="0"/>
              <a:t>2022/10/24</a:t>
            </a:fld>
            <a:endParaRPr lang="zh-TW" altLang="en-US"/>
          </a:p>
        </p:txBody>
      </p:sp>
      <p:sp>
        <p:nvSpPr>
          <p:cNvPr id="5" name="頁尾版面配置區 4">
            <a:extLst>
              <a:ext uri="{FF2B5EF4-FFF2-40B4-BE49-F238E27FC236}">
                <a16:creationId xmlns:a16="http://schemas.microsoft.com/office/drawing/2014/main" id="{ADCE3DEA-DCAF-418E-A8D2-A3A69C9D6FA5}"/>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9D0F173E-95D7-47BF-8049-C8A75D9E7A63}"/>
              </a:ext>
            </a:extLst>
          </p:cNvPr>
          <p:cNvSpPr>
            <a:spLocks noGrp="1"/>
          </p:cNvSpPr>
          <p:nvPr>
            <p:ph type="sldNum" sz="quarter" idx="12"/>
          </p:nvPr>
        </p:nvSpPr>
        <p:spPr/>
        <p:txBody>
          <a:bodyPr/>
          <a:lstStyle/>
          <a:p>
            <a:fld id="{DDF0BB93-3495-4A12-B724-6E65EAA00010}" type="slidenum">
              <a:rPr lang="zh-TW" altLang="en-US" smtClean="0"/>
              <a:t>‹#›</a:t>
            </a:fld>
            <a:endParaRPr lang="zh-TW" altLang="en-US"/>
          </a:p>
        </p:txBody>
      </p:sp>
    </p:spTree>
    <p:extLst>
      <p:ext uri="{BB962C8B-B14F-4D97-AF65-F5344CB8AC3E}">
        <p14:creationId xmlns:p14="http://schemas.microsoft.com/office/powerpoint/2010/main" val="34553875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1FF8A86-1821-4E5C-8686-A017A319515C}"/>
              </a:ext>
            </a:extLst>
          </p:cNvPr>
          <p:cNvSpPr>
            <a:spLocks noGrp="1"/>
          </p:cNvSpPr>
          <p:nvPr>
            <p:ph type="title"/>
          </p:nvPr>
        </p:nvSpPr>
        <p:spPr>
          <a:xfrm>
            <a:off x="831850" y="1709738"/>
            <a:ext cx="10515600" cy="2852737"/>
          </a:xfrm>
        </p:spPr>
        <p:txBody>
          <a:bodyPr anchor="b"/>
          <a:lstStyle>
            <a:lvl1pPr>
              <a:defRPr sz="6000"/>
            </a:lvl1pPr>
          </a:lstStyle>
          <a:p>
            <a:r>
              <a:rPr lang="zh-TW" altLang="en-US"/>
              <a:t>按一下以編輯母片標題樣式</a:t>
            </a:r>
          </a:p>
        </p:txBody>
      </p:sp>
      <p:sp>
        <p:nvSpPr>
          <p:cNvPr id="3" name="文字版面配置區 2">
            <a:extLst>
              <a:ext uri="{FF2B5EF4-FFF2-40B4-BE49-F238E27FC236}">
                <a16:creationId xmlns:a16="http://schemas.microsoft.com/office/drawing/2014/main" id="{4A304D13-CAB7-451F-BC9B-F47C145A499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編輯母片文字樣式</a:t>
            </a:r>
          </a:p>
        </p:txBody>
      </p:sp>
      <p:sp>
        <p:nvSpPr>
          <p:cNvPr id="4" name="日期版面配置區 3">
            <a:extLst>
              <a:ext uri="{FF2B5EF4-FFF2-40B4-BE49-F238E27FC236}">
                <a16:creationId xmlns:a16="http://schemas.microsoft.com/office/drawing/2014/main" id="{0C89A582-26CF-4000-98F6-936E5D811459}"/>
              </a:ext>
            </a:extLst>
          </p:cNvPr>
          <p:cNvSpPr>
            <a:spLocks noGrp="1"/>
          </p:cNvSpPr>
          <p:nvPr>
            <p:ph type="dt" sz="half" idx="10"/>
          </p:nvPr>
        </p:nvSpPr>
        <p:spPr/>
        <p:txBody>
          <a:bodyPr/>
          <a:lstStyle/>
          <a:p>
            <a:fld id="{B1701422-E4D6-4EC6-939D-430905FD3E2D}" type="datetimeFigureOut">
              <a:rPr lang="zh-TW" altLang="en-US" smtClean="0"/>
              <a:t>2022/10/24</a:t>
            </a:fld>
            <a:endParaRPr lang="zh-TW" altLang="en-US"/>
          </a:p>
        </p:txBody>
      </p:sp>
      <p:sp>
        <p:nvSpPr>
          <p:cNvPr id="5" name="頁尾版面配置區 4">
            <a:extLst>
              <a:ext uri="{FF2B5EF4-FFF2-40B4-BE49-F238E27FC236}">
                <a16:creationId xmlns:a16="http://schemas.microsoft.com/office/drawing/2014/main" id="{D5115E43-D76B-4FB5-ADFC-59FDAC243A0B}"/>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0C3CE7E7-CB83-45E1-B642-E604B5A14B00}"/>
              </a:ext>
            </a:extLst>
          </p:cNvPr>
          <p:cNvSpPr>
            <a:spLocks noGrp="1"/>
          </p:cNvSpPr>
          <p:nvPr>
            <p:ph type="sldNum" sz="quarter" idx="12"/>
          </p:nvPr>
        </p:nvSpPr>
        <p:spPr/>
        <p:txBody>
          <a:bodyPr/>
          <a:lstStyle/>
          <a:p>
            <a:fld id="{DDF0BB93-3495-4A12-B724-6E65EAA00010}" type="slidenum">
              <a:rPr lang="zh-TW" altLang="en-US" smtClean="0"/>
              <a:t>‹#›</a:t>
            </a:fld>
            <a:endParaRPr lang="zh-TW" altLang="en-US"/>
          </a:p>
        </p:txBody>
      </p:sp>
    </p:spTree>
    <p:extLst>
      <p:ext uri="{BB962C8B-B14F-4D97-AF65-F5344CB8AC3E}">
        <p14:creationId xmlns:p14="http://schemas.microsoft.com/office/powerpoint/2010/main" val="31923435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B2B19FB-3763-41C5-8A30-74C4392A1B19}"/>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EB26E4A8-8983-4D19-8706-800624478A53}"/>
              </a:ext>
            </a:extLst>
          </p:cNvPr>
          <p:cNvSpPr>
            <a:spLocks noGrp="1"/>
          </p:cNvSpPr>
          <p:nvPr>
            <p:ph sz="half" idx="1"/>
          </p:nvPr>
        </p:nvSpPr>
        <p:spPr>
          <a:xfrm>
            <a:off x="838200" y="1825625"/>
            <a:ext cx="5181600" cy="435133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a:extLst>
              <a:ext uri="{FF2B5EF4-FFF2-40B4-BE49-F238E27FC236}">
                <a16:creationId xmlns:a16="http://schemas.microsoft.com/office/drawing/2014/main" id="{6DB88BA7-F6F1-4E99-A498-05D5F83860E6}"/>
              </a:ext>
            </a:extLst>
          </p:cNvPr>
          <p:cNvSpPr>
            <a:spLocks noGrp="1"/>
          </p:cNvSpPr>
          <p:nvPr>
            <p:ph sz="half" idx="2"/>
          </p:nvPr>
        </p:nvSpPr>
        <p:spPr>
          <a:xfrm>
            <a:off x="6172200" y="1825625"/>
            <a:ext cx="5181600" cy="435133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a:extLst>
              <a:ext uri="{FF2B5EF4-FFF2-40B4-BE49-F238E27FC236}">
                <a16:creationId xmlns:a16="http://schemas.microsoft.com/office/drawing/2014/main" id="{B50234C0-3088-47AC-8598-5CFCE8BF5517}"/>
              </a:ext>
            </a:extLst>
          </p:cNvPr>
          <p:cNvSpPr>
            <a:spLocks noGrp="1"/>
          </p:cNvSpPr>
          <p:nvPr>
            <p:ph type="dt" sz="half" idx="10"/>
          </p:nvPr>
        </p:nvSpPr>
        <p:spPr/>
        <p:txBody>
          <a:bodyPr/>
          <a:lstStyle/>
          <a:p>
            <a:fld id="{B1701422-E4D6-4EC6-939D-430905FD3E2D}" type="datetimeFigureOut">
              <a:rPr lang="zh-TW" altLang="en-US" smtClean="0"/>
              <a:t>2022/10/24</a:t>
            </a:fld>
            <a:endParaRPr lang="zh-TW" altLang="en-US"/>
          </a:p>
        </p:txBody>
      </p:sp>
      <p:sp>
        <p:nvSpPr>
          <p:cNvPr id="6" name="頁尾版面配置區 5">
            <a:extLst>
              <a:ext uri="{FF2B5EF4-FFF2-40B4-BE49-F238E27FC236}">
                <a16:creationId xmlns:a16="http://schemas.microsoft.com/office/drawing/2014/main" id="{EC15BB5E-E73B-43E3-8038-AC1DFD650CA7}"/>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0C2599E7-73B0-47CF-9B6A-B713D6D847B4}"/>
              </a:ext>
            </a:extLst>
          </p:cNvPr>
          <p:cNvSpPr>
            <a:spLocks noGrp="1"/>
          </p:cNvSpPr>
          <p:nvPr>
            <p:ph type="sldNum" sz="quarter" idx="12"/>
          </p:nvPr>
        </p:nvSpPr>
        <p:spPr/>
        <p:txBody>
          <a:bodyPr/>
          <a:lstStyle/>
          <a:p>
            <a:fld id="{DDF0BB93-3495-4A12-B724-6E65EAA00010}" type="slidenum">
              <a:rPr lang="zh-TW" altLang="en-US" smtClean="0"/>
              <a:t>‹#›</a:t>
            </a:fld>
            <a:endParaRPr lang="zh-TW" altLang="en-US"/>
          </a:p>
        </p:txBody>
      </p:sp>
    </p:spTree>
    <p:extLst>
      <p:ext uri="{BB962C8B-B14F-4D97-AF65-F5344CB8AC3E}">
        <p14:creationId xmlns:p14="http://schemas.microsoft.com/office/powerpoint/2010/main" val="1669276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C438FDD-272E-4745-8BCD-26CCB929E9B1}"/>
              </a:ext>
            </a:extLst>
          </p:cNvPr>
          <p:cNvSpPr>
            <a:spLocks noGrp="1"/>
          </p:cNvSpPr>
          <p:nvPr>
            <p:ph type="title"/>
          </p:nvPr>
        </p:nvSpPr>
        <p:spPr>
          <a:xfrm>
            <a:off x="839788" y="365125"/>
            <a:ext cx="10515600" cy="1325563"/>
          </a:xfrm>
        </p:spPr>
        <p:txBody>
          <a:bodyPr/>
          <a:lstStyle/>
          <a:p>
            <a:r>
              <a:rPr lang="zh-TW" altLang="en-US"/>
              <a:t>按一下以編輯母片標題樣式</a:t>
            </a:r>
          </a:p>
        </p:txBody>
      </p:sp>
      <p:sp>
        <p:nvSpPr>
          <p:cNvPr id="3" name="文字版面配置區 2">
            <a:extLst>
              <a:ext uri="{FF2B5EF4-FFF2-40B4-BE49-F238E27FC236}">
                <a16:creationId xmlns:a16="http://schemas.microsoft.com/office/drawing/2014/main" id="{29C0B874-ED44-4EF2-9EB6-13211135A8F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4" name="內容版面配置區 3">
            <a:extLst>
              <a:ext uri="{FF2B5EF4-FFF2-40B4-BE49-F238E27FC236}">
                <a16:creationId xmlns:a16="http://schemas.microsoft.com/office/drawing/2014/main" id="{17F0B227-7F50-4619-83A0-6003C153D0D1}"/>
              </a:ext>
            </a:extLst>
          </p:cNvPr>
          <p:cNvSpPr>
            <a:spLocks noGrp="1"/>
          </p:cNvSpPr>
          <p:nvPr>
            <p:ph sz="half" idx="2"/>
          </p:nvPr>
        </p:nvSpPr>
        <p:spPr>
          <a:xfrm>
            <a:off x="839788" y="2505075"/>
            <a:ext cx="5157787"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a:extLst>
              <a:ext uri="{FF2B5EF4-FFF2-40B4-BE49-F238E27FC236}">
                <a16:creationId xmlns:a16="http://schemas.microsoft.com/office/drawing/2014/main" id="{0CCDF26E-B8A9-495C-9FE0-369142724B2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6" name="內容版面配置區 5">
            <a:extLst>
              <a:ext uri="{FF2B5EF4-FFF2-40B4-BE49-F238E27FC236}">
                <a16:creationId xmlns:a16="http://schemas.microsoft.com/office/drawing/2014/main" id="{B944D7D5-CF56-4DF5-9382-B871CED37E45}"/>
              </a:ext>
            </a:extLst>
          </p:cNvPr>
          <p:cNvSpPr>
            <a:spLocks noGrp="1"/>
          </p:cNvSpPr>
          <p:nvPr>
            <p:ph sz="quarter" idx="4"/>
          </p:nvPr>
        </p:nvSpPr>
        <p:spPr>
          <a:xfrm>
            <a:off x="6172200" y="2505075"/>
            <a:ext cx="5183188"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a:extLst>
              <a:ext uri="{FF2B5EF4-FFF2-40B4-BE49-F238E27FC236}">
                <a16:creationId xmlns:a16="http://schemas.microsoft.com/office/drawing/2014/main" id="{76421178-AE17-4C4B-B5D6-0C8377DF9DD4}"/>
              </a:ext>
            </a:extLst>
          </p:cNvPr>
          <p:cNvSpPr>
            <a:spLocks noGrp="1"/>
          </p:cNvSpPr>
          <p:nvPr>
            <p:ph type="dt" sz="half" idx="10"/>
          </p:nvPr>
        </p:nvSpPr>
        <p:spPr/>
        <p:txBody>
          <a:bodyPr/>
          <a:lstStyle/>
          <a:p>
            <a:fld id="{B1701422-E4D6-4EC6-939D-430905FD3E2D}" type="datetimeFigureOut">
              <a:rPr lang="zh-TW" altLang="en-US" smtClean="0"/>
              <a:t>2022/10/24</a:t>
            </a:fld>
            <a:endParaRPr lang="zh-TW" altLang="en-US"/>
          </a:p>
        </p:txBody>
      </p:sp>
      <p:sp>
        <p:nvSpPr>
          <p:cNvPr id="8" name="頁尾版面配置區 7">
            <a:extLst>
              <a:ext uri="{FF2B5EF4-FFF2-40B4-BE49-F238E27FC236}">
                <a16:creationId xmlns:a16="http://schemas.microsoft.com/office/drawing/2014/main" id="{98A12917-111B-4DA0-AE36-502E637AD161}"/>
              </a:ext>
            </a:extLst>
          </p:cNvPr>
          <p:cNvSpPr>
            <a:spLocks noGrp="1"/>
          </p:cNvSpPr>
          <p:nvPr>
            <p:ph type="ftr" sz="quarter" idx="11"/>
          </p:nvPr>
        </p:nvSpPr>
        <p:spPr/>
        <p:txBody>
          <a:bodyPr/>
          <a:lstStyle/>
          <a:p>
            <a:endParaRPr lang="zh-TW" altLang="en-US"/>
          </a:p>
        </p:txBody>
      </p:sp>
      <p:sp>
        <p:nvSpPr>
          <p:cNvPr id="9" name="投影片編號版面配置區 8">
            <a:extLst>
              <a:ext uri="{FF2B5EF4-FFF2-40B4-BE49-F238E27FC236}">
                <a16:creationId xmlns:a16="http://schemas.microsoft.com/office/drawing/2014/main" id="{2E2E479E-A255-45C1-9366-CD82C324BD3A}"/>
              </a:ext>
            </a:extLst>
          </p:cNvPr>
          <p:cNvSpPr>
            <a:spLocks noGrp="1"/>
          </p:cNvSpPr>
          <p:nvPr>
            <p:ph type="sldNum" sz="quarter" idx="12"/>
          </p:nvPr>
        </p:nvSpPr>
        <p:spPr/>
        <p:txBody>
          <a:bodyPr/>
          <a:lstStyle/>
          <a:p>
            <a:fld id="{DDF0BB93-3495-4A12-B724-6E65EAA00010}" type="slidenum">
              <a:rPr lang="zh-TW" altLang="en-US" smtClean="0"/>
              <a:t>‹#›</a:t>
            </a:fld>
            <a:endParaRPr lang="zh-TW" altLang="en-US"/>
          </a:p>
        </p:txBody>
      </p:sp>
    </p:spTree>
    <p:extLst>
      <p:ext uri="{BB962C8B-B14F-4D97-AF65-F5344CB8AC3E}">
        <p14:creationId xmlns:p14="http://schemas.microsoft.com/office/powerpoint/2010/main" val="35549053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8695399-24A1-4450-B45A-C030468771D7}"/>
              </a:ext>
            </a:extLst>
          </p:cNvPr>
          <p:cNvSpPr>
            <a:spLocks noGrp="1"/>
          </p:cNvSpPr>
          <p:nvPr>
            <p:ph type="title"/>
          </p:nvPr>
        </p:nvSpPr>
        <p:spPr/>
        <p:txBody>
          <a:bodyPr/>
          <a:lstStyle/>
          <a:p>
            <a:r>
              <a:rPr lang="zh-TW" altLang="en-US"/>
              <a:t>按一下以編輯母片標題樣式</a:t>
            </a:r>
          </a:p>
        </p:txBody>
      </p:sp>
      <p:sp>
        <p:nvSpPr>
          <p:cNvPr id="3" name="日期版面配置區 2">
            <a:extLst>
              <a:ext uri="{FF2B5EF4-FFF2-40B4-BE49-F238E27FC236}">
                <a16:creationId xmlns:a16="http://schemas.microsoft.com/office/drawing/2014/main" id="{EFE11411-41B5-4DFF-B648-C6535D3C8D90}"/>
              </a:ext>
            </a:extLst>
          </p:cNvPr>
          <p:cNvSpPr>
            <a:spLocks noGrp="1"/>
          </p:cNvSpPr>
          <p:nvPr>
            <p:ph type="dt" sz="half" idx="10"/>
          </p:nvPr>
        </p:nvSpPr>
        <p:spPr/>
        <p:txBody>
          <a:bodyPr/>
          <a:lstStyle/>
          <a:p>
            <a:fld id="{B1701422-E4D6-4EC6-939D-430905FD3E2D}" type="datetimeFigureOut">
              <a:rPr lang="zh-TW" altLang="en-US" smtClean="0"/>
              <a:t>2022/10/24</a:t>
            </a:fld>
            <a:endParaRPr lang="zh-TW" altLang="en-US"/>
          </a:p>
        </p:txBody>
      </p:sp>
      <p:sp>
        <p:nvSpPr>
          <p:cNvPr id="4" name="頁尾版面配置區 3">
            <a:extLst>
              <a:ext uri="{FF2B5EF4-FFF2-40B4-BE49-F238E27FC236}">
                <a16:creationId xmlns:a16="http://schemas.microsoft.com/office/drawing/2014/main" id="{07E41148-5079-430C-B5E1-952CC591E311}"/>
              </a:ext>
            </a:extLst>
          </p:cNvPr>
          <p:cNvSpPr>
            <a:spLocks noGrp="1"/>
          </p:cNvSpPr>
          <p:nvPr>
            <p:ph type="ftr" sz="quarter" idx="11"/>
          </p:nvPr>
        </p:nvSpPr>
        <p:spPr/>
        <p:txBody>
          <a:bodyPr/>
          <a:lstStyle/>
          <a:p>
            <a:endParaRPr lang="zh-TW" altLang="en-US"/>
          </a:p>
        </p:txBody>
      </p:sp>
      <p:sp>
        <p:nvSpPr>
          <p:cNvPr id="5" name="投影片編號版面配置區 4">
            <a:extLst>
              <a:ext uri="{FF2B5EF4-FFF2-40B4-BE49-F238E27FC236}">
                <a16:creationId xmlns:a16="http://schemas.microsoft.com/office/drawing/2014/main" id="{41FCB536-C4C9-4E82-A38A-236978BE5652}"/>
              </a:ext>
            </a:extLst>
          </p:cNvPr>
          <p:cNvSpPr>
            <a:spLocks noGrp="1"/>
          </p:cNvSpPr>
          <p:nvPr>
            <p:ph type="sldNum" sz="quarter" idx="12"/>
          </p:nvPr>
        </p:nvSpPr>
        <p:spPr/>
        <p:txBody>
          <a:bodyPr/>
          <a:lstStyle/>
          <a:p>
            <a:fld id="{DDF0BB93-3495-4A12-B724-6E65EAA00010}" type="slidenum">
              <a:rPr lang="zh-TW" altLang="en-US" smtClean="0"/>
              <a:t>‹#›</a:t>
            </a:fld>
            <a:endParaRPr lang="zh-TW" altLang="en-US"/>
          </a:p>
        </p:txBody>
      </p:sp>
    </p:spTree>
    <p:extLst>
      <p:ext uri="{BB962C8B-B14F-4D97-AF65-F5344CB8AC3E}">
        <p14:creationId xmlns:p14="http://schemas.microsoft.com/office/powerpoint/2010/main" val="10402041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1DB7A58F-5AF6-47CE-B893-EC8E4D321EF8}"/>
              </a:ext>
            </a:extLst>
          </p:cNvPr>
          <p:cNvSpPr>
            <a:spLocks noGrp="1"/>
          </p:cNvSpPr>
          <p:nvPr>
            <p:ph type="dt" sz="half" idx="10"/>
          </p:nvPr>
        </p:nvSpPr>
        <p:spPr/>
        <p:txBody>
          <a:bodyPr/>
          <a:lstStyle/>
          <a:p>
            <a:fld id="{B1701422-E4D6-4EC6-939D-430905FD3E2D}" type="datetimeFigureOut">
              <a:rPr lang="zh-TW" altLang="en-US" smtClean="0"/>
              <a:t>2022/10/24</a:t>
            </a:fld>
            <a:endParaRPr lang="zh-TW" altLang="en-US"/>
          </a:p>
        </p:txBody>
      </p:sp>
      <p:sp>
        <p:nvSpPr>
          <p:cNvPr id="3" name="頁尾版面配置區 2">
            <a:extLst>
              <a:ext uri="{FF2B5EF4-FFF2-40B4-BE49-F238E27FC236}">
                <a16:creationId xmlns:a16="http://schemas.microsoft.com/office/drawing/2014/main" id="{31870FBF-A55E-492B-9EE6-E7046EDFB7E5}"/>
              </a:ext>
            </a:extLst>
          </p:cNvPr>
          <p:cNvSpPr>
            <a:spLocks noGrp="1"/>
          </p:cNvSpPr>
          <p:nvPr>
            <p:ph type="ftr" sz="quarter" idx="11"/>
          </p:nvPr>
        </p:nvSpPr>
        <p:spPr/>
        <p:txBody>
          <a:bodyPr/>
          <a:lstStyle/>
          <a:p>
            <a:endParaRPr lang="zh-TW" altLang="en-US"/>
          </a:p>
        </p:txBody>
      </p:sp>
      <p:sp>
        <p:nvSpPr>
          <p:cNvPr id="4" name="投影片編號版面配置區 3">
            <a:extLst>
              <a:ext uri="{FF2B5EF4-FFF2-40B4-BE49-F238E27FC236}">
                <a16:creationId xmlns:a16="http://schemas.microsoft.com/office/drawing/2014/main" id="{AA588965-B574-4CDE-A7E5-2866C7BD09A5}"/>
              </a:ext>
            </a:extLst>
          </p:cNvPr>
          <p:cNvSpPr>
            <a:spLocks noGrp="1"/>
          </p:cNvSpPr>
          <p:nvPr>
            <p:ph type="sldNum" sz="quarter" idx="12"/>
          </p:nvPr>
        </p:nvSpPr>
        <p:spPr/>
        <p:txBody>
          <a:bodyPr/>
          <a:lstStyle/>
          <a:p>
            <a:fld id="{DDF0BB93-3495-4A12-B724-6E65EAA00010}" type="slidenum">
              <a:rPr lang="zh-TW" altLang="en-US" smtClean="0"/>
              <a:t>‹#›</a:t>
            </a:fld>
            <a:endParaRPr lang="zh-TW" altLang="en-US"/>
          </a:p>
        </p:txBody>
      </p:sp>
    </p:spTree>
    <p:extLst>
      <p:ext uri="{BB962C8B-B14F-4D97-AF65-F5344CB8AC3E}">
        <p14:creationId xmlns:p14="http://schemas.microsoft.com/office/powerpoint/2010/main" val="18646931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827E0E3-9176-4539-A35E-78D26EC40F01}"/>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內容版面配置區 2">
            <a:extLst>
              <a:ext uri="{FF2B5EF4-FFF2-40B4-BE49-F238E27FC236}">
                <a16:creationId xmlns:a16="http://schemas.microsoft.com/office/drawing/2014/main" id="{11207687-2B6E-4554-8E7C-2FDB29C7F56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a:extLst>
              <a:ext uri="{FF2B5EF4-FFF2-40B4-BE49-F238E27FC236}">
                <a16:creationId xmlns:a16="http://schemas.microsoft.com/office/drawing/2014/main" id="{886522D1-EF2F-47B9-9C15-3390D0E3DC8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
        <p:nvSpPr>
          <p:cNvPr id="5" name="日期版面配置區 4">
            <a:extLst>
              <a:ext uri="{FF2B5EF4-FFF2-40B4-BE49-F238E27FC236}">
                <a16:creationId xmlns:a16="http://schemas.microsoft.com/office/drawing/2014/main" id="{560B9320-C05B-4781-90A9-9ADE720DA905}"/>
              </a:ext>
            </a:extLst>
          </p:cNvPr>
          <p:cNvSpPr>
            <a:spLocks noGrp="1"/>
          </p:cNvSpPr>
          <p:nvPr>
            <p:ph type="dt" sz="half" idx="10"/>
          </p:nvPr>
        </p:nvSpPr>
        <p:spPr/>
        <p:txBody>
          <a:bodyPr/>
          <a:lstStyle/>
          <a:p>
            <a:fld id="{B1701422-E4D6-4EC6-939D-430905FD3E2D}" type="datetimeFigureOut">
              <a:rPr lang="zh-TW" altLang="en-US" smtClean="0"/>
              <a:t>2022/10/24</a:t>
            </a:fld>
            <a:endParaRPr lang="zh-TW" altLang="en-US"/>
          </a:p>
        </p:txBody>
      </p:sp>
      <p:sp>
        <p:nvSpPr>
          <p:cNvPr id="6" name="頁尾版面配置區 5">
            <a:extLst>
              <a:ext uri="{FF2B5EF4-FFF2-40B4-BE49-F238E27FC236}">
                <a16:creationId xmlns:a16="http://schemas.microsoft.com/office/drawing/2014/main" id="{1048279C-D029-4D3A-9F87-C3FE68B65AB9}"/>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4FB4E9CF-3040-4E15-9A43-0B3518E447BC}"/>
              </a:ext>
            </a:extLst>
          </p:cNvPr>
          <p:cNvSpPr>
            <a:spLocks noGrp="1"/>
          </p:cNvSpPr>
          <p:nvPr>
            <p:ph type="sldNum" sz="quarter" idx="12"/>
          </p:nvPr>
        </p:nvSpPr>
        <p:spPr/>
        <p:txBody>
          <a:bodyPr/>
          <a:lstStyle/>
          <a:p>
            <a:fld id="{DDF0BB93-3495-4A12-B724-6E65EAA00010}" type="slidenum">
              <a:rPr lang="zh-TW" altLang="en-US" smtClean="0"/>
              <a:t>‹#›</a:t>
            </a:fld>
            <a:endParaRPr lang="zh-TW" altLang="en-US"/>
          </a:p>
        </p:txBody>
      </p:sp>
    </p:spTree>
    <p:extLst>
      <p:ext uri="{BB962C8B-B14F-4D97-AF65-F5344CB8AC3E}">
        <p14:creationId xmlns:p14="http://schemas.microsoft.com/office/powerpoint/2010/main" val="18366632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9311E93-F264-4CBB-9549-6F4824560527}"/>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圖片版面配置區 2">
            <a:extLst>
              <a:ext uri="{FF2B5EF4-FFF2-40B4-BE49-F238E27FC236}">
                <a16:creationId xmlns:a16="http://schemas.microsoft.com/office/drawing/2014/main" id="{490A7599-B133-4A25-B831-BEF78AF978B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a:extLst>
              <a:ext uri="{FF2B5EF4-FFF2-40B4-BE49-F238E27FC236}">
                <a16:creationId xmlns:a16="http://schemas.microsoft.com/office/drawing/2014/main" id="{1D401A36-5BCC-4C21-AF6E-977EFF8CA06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
        <p:nvSpPr>
          <p:cNvPr id="5" name="日期版面配置區 4">
            <a:extLst>
              <a:ext uri="{FF2B5EF4-FFF2-40B4-BE49-F238E27FC236}">
                <a16:creationId xmlns:a16="http://schemas.microsoft.com/office/drawing/2014/main" id="{74E2D37F-8E4A-4568-BCD3-B8F852477CC0}"/>
              </a:ext>
            </a:extLst>
          </p:cNvPr>
          <p:cNvSpPr>
            <a:spLocks noGrp="1"/>
          </p:cNvSpPr>
          <p:nvPr>
            <p:ph type="dt" sz="half" idx="10"/>
          </p:nvPr>
        </p:nvSpPr>
        <p:spPr/>
        <p:txBody>
          <a:bodyPr/>
          <a:lstStyle/>
          <a:p>
            <a:fld id="{B1701422-E4D6-4EC6-939D-430905FD3E2D}" type="datetimeFigureOut">
              <a:rPr lang="zh-TW" altLang="en-US" smtClean="0"/>
              <a:t>2022/10/24</a:t>
            </a:fld>
            <a:endParaRPr lang="zh-TW" altLang="en-US"/>
          </a:p>
        </p:txBody>
      </p:sp>
      <p:sp>
        <p:nvSpPr>
          <p:cNvPr id="6" name="頁尾版面配置區 5">
            <a:extLst>
              <a:ext uri="{FF2B5EF4-FFF2-40B4-BE49-F238E27FC236}">
                <a16:creationId xmlns:a16="http://schemas.microsoft.com/office/drawing/2014/main" id="{51922D00-A1C3-4541-A84E-F6CA4DEE2489}"/>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2DB0DA04-6EA6-4387-A6E1-0CB9625EF280}"/>
              </a:ext>
            </a:extLst>
          </p:cNvPr>
          <p:cNvSpPr>
            <a:spLocks noGrp="1"/>
          </p:cNvSpPr>
          <p:nvPr>
            <p:ph type="sldNum" sz="quarter" idx="12"/>
          </p:nvPr>
        </p:nvSpPr>
        <p:spPr/>
        <p:txBody>
          <a:bodyPr/>
          <a:lstStyle/>
          <a:p>
            <a:fld id="{DDF0BB93-3495-4A12-B724-6E65EAA00010}" type="slidenum">
              <a:rPr lang="zh-TW" altLang="en-US" smtClean="0"/>
              <a:t>‹#›</a:t>
            </a:fld>
            <a:endParaRPr lang="zh-TW" altLang="en-US"/>
          </a:p>
        </p:txBody>
      </p:sp>
    </p:spTree>
    <p:extLst>
      <p:ext uri="{BB962C8B-B14F-4D97-AF65-F5344CB8AC3E}">
        <p14:creationId xmlns:p14="http://schemas.microsoft.com/office/powerpoint/2010/main" val="28012359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5922AB89-0B85-423F-BDF1-B4FD28C05F7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a:t>按一下以編輯母片標題樣式</a:t>
            </a:r>
          </a:p>
        </p:txBody>
      </p:sp>
      <p:sp>
        <p:nvSpPr>
          <p:cNvPr id="3" name="文字版面配置區 2">
            <a:extLst>
              <a:ext uri="{FF2B5EF4-FFF2-40B4-BE49-F238E27FC236}">
                <a16:creationId xmlns:a16="http://schemas.microsoft.com/office/drawing/2014/main" id="{7401EDCE-0B04-4300-903B-E1A188B1EED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48DFF437-10F7-42B4-8D02-E363EEF4C57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1701422-E4D6-4EC6-939D-430905FD3E2D}" type="datetimeFigureOut">
              <a:rPr lang="zh-TW" altLang="en-US" smtClean="0"/>
              <a:t>2022/10/24</a:t>
            </a:fld>
            <a:endParaRPr lang="zh-TW" altLang="en-US"/>
          </a:p>
        </p:txBody>
      </p:sp>
      <p:sp>
        <p:nvSpPr>
          <p:cNvPr id="5" name="頁尾版面配置區 4">
            <a:extLst>
              <a:ext uri="{FF2B5EF4-FFF2-40B4-BE49-F238E27FC236}">
                <a16:creationId xmlns:a16="http://schemas.microsoft.com/office/drawing/2014/main" id="{DB6F8CBF-8AF5-4664-AC2A-CB1559FD325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投影片編號版面配置區 5">
            <a:extLst>
              <a:ext uri="{FF2B5EF4-FFF2-40B4-BE49-F238E27FC236}">
                <a16:creationId xmlns:a16="http://schemas.microsoft.com/office/drawing/2014/main" id="{42EA0A0D-9464-4DFE-95DF-AB6A58A7D18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DF0BB93-3495-4A12-B724-6E65EAA00010}" type="slidenum">
              <a:rPr lang="zh-TW" altLang="en-US" smtClean="0"/>
              <a:t>‹#›</a:t>
            </a:fld>
            <a:endParaRPr lang="zh-TW" altLang="en-US"/>
          </a:p>
        </p:txBody>
      </p:sp>
    </p:spTree>
    <p:extLst>
      <p:ext uri="{BB962C8B-B14F-4D97-AF65-F5344CB8AC3E}">
        <p14:creationId xmlns:p14="http://schemas.microsoft.com/office/powerpoint/2010/main" val="30382517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hyperlink" Target="https://read01.com/ENzn5J.html"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1386840" y="1513495"/>
            <a:ext cx="9418320" cy="3831009"/>
          </a:xfrm>
        </p:spPr>
        <p:txBody>
          <a:bodyPr vert="horz" lIns="91440" tIns="45720" rIns="91440" bIns="45720" rtlCol="0" anchor="b">
            <a:noAutofit/>
          </a:bodyPr>
          <a:lstStyle/>
          <a:p>
            <a:r>
              <a:rPr lang="zh-TW" altLang="en-US" sz="3400" b="1" dirty="0">
                <a:latin typeface="微軟正黑體" panose="020B0604030504040204" pitchFamily="34" charset="-120"/>
                <a:ea typeface="微軟正黑體" panose="020B0604030504040204" pitchFamily="34" charset="-120"/>
                <a:cs typeface="+mj-lt"/>
              </a:rPr>
              <a:t>利用</a:t>
            </a:r>
            <a:r>
              <a:rPr lang="en-US" altLang="zh-TW" sz="3400" b="1" dirty="0">
                <a:latin typeface="微軟正黑體" panose="020B0604030504040204" pitchFamily="34" charset="-120"/>
                <a:ea typeface="微軟正黑體" panose="020B0604030504040204" pitchFamily="34" charset="-120"/>
                <a:cs typeface="+mj-lt"/>
              </a:rPr>
              <a:t>PPG (</a:t>
            </a:r>
            <a:r>
              <a:rPr lang="en-US" altLang="zh-TW" sz="3400" b="1" dirty="0" err="1">
                <a:latin typeface="微軟正黑體" panose="020B0604030504040204" pitchFamily="34" charset="-120"/>
                <a:ea typeface="微軟正黑體" panose="020B0604030504040204" pitchFamily="34" charset="-120"/>
                <a:cs typeface="+mj-lt"/>
              </a:rPr>
              <a:t>Photoplethysmogram</a:t>
            </a:r>
            <a:r>
              <a:rPr lang="en-US" altLang="zh-TW" sz="3400" b="1" dirty="0">
                <a:latin typeface="微軟正黑體" panose="020B0604030504040204" pitchFamily="34" charset="-120"/>
                <a:ea typeface="微軟正黑體" panose="020B0604030504040204" pitchFamily="34" charset="-120"/>
                <a:cs typeface="+mj-lt"/>
              </a:rPr>
              <a:t>)</a:t>
            </a:r>
            <a:r>
              <a:rPr lang="zh-TW" altLang="en-US" sz="3400" b="1" dirty="0">
                <a:latin typeface="微軟正黑體" panose="020B0604030504040204" pitchFamily="34" charset="-120"/>
                <a:ea typeface="微軟正黑體" panose="020B0604030504040204" pitchFamily="34" charset="-120"/>
                <a:cs typeface="+mj-lt"/>
              </a:rPr>
              <a:t>光電容積影像紀錄系統的原理，顯現兩臂靜脈的分佈走向，以協助醫療人員辨識病患的靜脈注射或扎針部位，增加札針的成功率並減輕病患的疼痛與不適</a:t>
            </a:r>
            <a:br>
              <a:rPr lang="zh-TW" sz="3400" b="1" dirty="0">
                <a:latin typeface="微軟正黑體" panose="020B0604030504040204" pitchFamily="34" charset="-120"/>
                <a:ea typeface="微軟正黑體" panose="020B0604030504040204" pitchFamily="34" charset="-120"/>
                <a:cs typeface="Calibri Light"/>
              </a:rPr>
            </a:br>
            <a:br>
              <a:rPr lang="zh-TW" sz="3400" b="1" dirty="0">
                <a:latin typeface="微軟正黑體" panose="020B0604030504040204" pitchFamily="34" charset="-120"/>
                <a:ea typeface="微軟正黑體" panose="020B0604030504040204" pitchFamily="34" charset="-120"/>
                <a:cs typeface="Calibri Light"/>
              </a:rPr>
            </a:br>
            <a:endParaRPr lang="zh-TW" sz="3400" dirty="0">
              <a:latin typeface="微軟正黑體" panose="020B0604030504040204" pitchFamily="34" charset="-120"/>
              <a:ea typeface="微軟正黑體" panose="020B0604030504040204" pitchFamily="34" charset="-120"/>
              <a:cs typeface="Calibri Light"/>
            </a:endParaRPr>
          </a:p>
        </p:txBody>
      </p:sp>
    </p:spTree>
    <p:extLst>
      <p:ext uri="{BB962C8B-B14F-4D97-AF65-F5344CB8AC3E}">
        <p14:creationId xmlns:p14="http://schemas.microsoft.com/office/powerpoint/2010/main" val="42167622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A35BE40-BFD8-4DB6-9DC3-88D566C0792F}"/>
              </a:ext>
            </a:extLst>
          </p:cNvPr>
          <p:cNvSpPr>
            <a:spLocks noGrp="1"/>
          </p:cNvSpPr>
          <p:nvPr>
            <p:ph type="title"/>
          </p:nvPr>
        </p:nvSpPr>
        <p:spPr/>
        <p:txBody>
          <a:bodyPr/>
          <a:lstStyle/>
          <a:p>
            <a:r>
              <a:rPr lang="zh-TW" altLang="en-US" b="1" dirty="0">
                <a:latin typeface="微軟正黑體" panose="020B0604030504040204" pitchFamily="34" charset="-120"/>
                <a:ea typeface="微軟正黑體" panose="020B0604030504040204" pitchFamily="34" charset="-120"/>
              </a:rPr>
              <a:t>示意圖</a:t>
            </a:r>
          </a:p>
        </p:txBody>
      </p:sp>
      <p:pic>
        <p:nvPicPr>
          <p:cNvPr id="4" name="Picture 2" descr="http://i1.kknews.cc/l7kaDy9lpJDRmbW8wYnVrdQEeEI09j71_7y8DO4seYk/0.jpg">
            <a:extLst>
              <a:ext uri="{FF2B5EF4-FFF2-40B4-BE49-F238E27FC236}">
                <a16:creationId xmlns:a16="http://schemas.microsoft.com/office/drawing/2014/main" id="{7654CD30-61F6-4A4E-BABE-88296F05296C}"/>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048000" y="1962944"/>
            <a:ext cx="6096000" cy="40767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8" descr="AR/VR眼鏡將是未來主流？Apple告訴你《頭號玩家》絕不只是科幻！ - ITW01">
            <a:extLst>
              <a:ext uri="{FF2B5EF4-FFF2-40B4-BE49-F238E27FC236}">
                <a16:creationId xmlns:a16="http://schemas.microsoft.com/office/drawing/2014/main" id="{8EA7773B-03B5-4BC2-A7D4-99D2472EA1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0800000">
            <a:off x="6300012" y="3233214"/>
            <a:ext cx="614698" cy="391569"/>
          </a:xfrm>
          <a:prstGeom prst="rect">
            <a:avLst/>
          </a:prstGeom>
          <a:noFill/>
          <a:extLst>
            <a:ext uri="{909E8E84-426E-40DD-AFC4-6F175D3DCCD1}">
              <a14:hiddenFill xmlns:a14="http://schemas.microsoft.com/office/drawing/2010/main">
                <a:solidFill>
                  <a:srgbClr val="FFFFFF"/>
                </a:solidFill>
              </a14:hiddenFill>
            </a:ext>
          </a:extLst>
        </p:spPr>
      </p:pic>
      <p:pic>
        <p:nvPicPr>
          <p:cNvPr id="6" name="圖片 5">
            <a:extLst>
              <a:ext uri="{FF2B5EF4-FFF2-40B4-BE49-F238E27FC236}">
                <a16:creationId xmlns:a16="http://schemas.microsoft.com/office/drawing/2014/main" id="{CB2E24D9-0B0E-4A49-9CFC-638B67CDEB0E}"/>
              </a:ext>
            </a:extLst>
          </p:cNvPr>
          <p:cNvPicPr>
            <a:picLocks noChangeAspect="1"/>
          </p:cNvPicPr>
          <p:nvPr/>
        </p:nvPicPr>
        <p:blipFill>
          <a:blip r:embed="rId4"/>
          <a:stretch>
            <a:fillRect/>
          </a:stretch>
        </p:blipFill>
        <p:spPr>
          <a:xfrm>
            <a:off x="5417348" y="2956078"/>
            <a:ext cx="678652" cy="531419"/>
          </a:xfrm>
          <a:prstGeom prst="rect">
            <a:avLst/>
          </a:prstGeom>
        </p:spPr>
      </p:pic>
      <p:pic>
        <p:nvPicPr>
          <p:cNvPr id="7" name="Picture 6" descr="电脑手机图标图片免费下载_PNG素材_编号vr7ied4yx_图精灵">
            <a:extLst>
              <a:ext uri="{FF2B5EF4-FFF2-40B4-BE49-F238E27FC236}">
                <a16:creationId xmlns:a16="http://schemas.microsoft.com/office/drawing/2014/main" id="{5E71D69E-2282-4FB6-A7E8-C94C33FAEE7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56596" y="2827232"/>
            <a:ext cx="1091664" cy="1091664"/>
          </a:xfrm>
          <a:prstGeom prst="rect">
            <a:avLst/>
          </a:prstGeom>
          <a:noFill/>
          <a:extLst>
            <a:ext uri="{909E8E84-426E-40DD-AFC4-6F175D3DCCD1}">
              <a14:hiddenFill xmlns:a14="http://schemas.microsoft.com/office/drawing/2010/main">
                <a:solidFill>
                  <a:srgbClr val="FFFFFF"/>
                </a:solidFill>
              </a14:hiddenFill>
            </a:ext>
          </a:extLst>
        </p:spPr>
      </p:pic>
      <p:cxnSp>
        <p:nvCxnSpPr>
          <p:cNvPr id="24" name="接點: 肘形 23">
            <a:extLst>
              <a:ext uri="{FF2B5EF4-FFF2-40B4-BE49-F238E27FC236}">
                <a16:creationId xmlns:a16="http://schemas.microsoft.com/office/drawing/2014/main" id="{1E0CF5BB-501C-40AA-B3F6-DB58C3F28ECA}"/>
              </a:ext>
            </a:extLst>
          </p:cNvPr>
          <p:cNvCxnSpPr>
            <a:stCxn id="7" idx="0"/>
          </p:cNvCxnSpPr>
          <p:nvPr/>
        </p:nvCxnSpPr>
        <p:spPr>
          <a:xfrm rot="5400000" flipH="1" flipV="1">
            <a:off x="5068177" y="1288049"/>
            <a:ext cx="373434" cy="2704933"/>
          </a:xfrm>
          <a:prstGeom prst="bentConnector2">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 name="直線單箭頭接點 25">
            <a:extLst>
              <a:ext uri="{FF2B5EF4-FFF2-40B4-BE49-F238E27FC236}">
                <a16:creationId xmlns:a16="http://schemas.microsoft.com/office/drawing/2014/main" id="{B4BE4D83-6A9E-4782-9C23-864351A062CA}"/>
              </a:ext>
            </a:extLst>
          </p:cNvPr>
          <p:cNvCxnSpPr>
            <a:endCxn id="5" idx="2"/>
          </p:cNvCxnSpPr>
          <p:nvPr/>
        </p:nvCxnSpPr>
        <p:spPr>
          <a:xfrm>
            <a:off x="6607361" y="2453798"/>
            <a:ext cx="0" cy="77941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線單箭頭接點 27">
            <a:extLst>
              <a:ext uri="{FF2B5EF4-FFF2-40B4-BE49-F238E27FC236}">
                <a16:creationId xmlns:a16="http://schemas.microsoft.com/office/drawing/2014/main" id="{4C937A1E-27E0-47EE-B262-A505BD7EACBB}"/>
              </a:ext>
            </a:extLst>
          </p:cNvPr>
          <p:cNvCxnSpPr>
            <a:stCxn id="6" idx="1"/>
          </p:cNvCxnSpPr>
          <p:nvPr/>
        </p:nvCxnSpPr>
        <p:spPr>
          <a:xfrm flipH="1" flipV="1">
            <a:off x="4448260" y="3221787"/>
            <a:ext cx="969088" cy="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863174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pic>
        <p:nvPicPr>
          <p:cNvPr id="143" name="Google Shape;143;p27"/>
          <p:cNvPicPr preferRelativeResize="0"/>
          <p:nvPr/>
        </p:nvPicPr>
        <p:blipFill>
          <a:blip r:embed="rId3">
            <a:alphaModFix/>
          </a:blip>
          <a:stretch>
            <a:fillRect/>
          </a:stretch>
        </p:blipFill>
        <p:spPr>
          <a:xfrm>
            <a:off x="889192" y="229704"/>
            <a:ext cx="2039231" cy="6451600"/>
          </a:xfrm>
          <a:prstGeom prst="rect">
            <a:avLst/>
          </a:prstGeom>
          <a:noFill/>
          <a:ln>
            <a:noFill/>
          </a:ln>
        </p:spPr>
      </p:pic>
      <p:sp>
        <p:nvSpPr>
          <p:cNvPr id="144" name="Google Shape;144;p27"/>
          <p:cNvSpPr txBox="1"/>
          <p:nvPr/>
        </p:nvSpPr>
        <p:spPr>
          <a:xfrm>
            <a:off x="3530805" y="5199403"/>
            <a:ext cx="7267600" cy="812490"/>
          </a:xfrm>
          <a:prstGeom prst="rect">
            <a:avLst/>
          </a:prstGeom>
          <a:noFill/>
          <a:ln>
            <a:noFill/>
          </a:ln>
        </p:spPr>
        <p:txBody>
          <a:bodyPr spcFirstLastPara="1" wrap="square" lIns="121900" tIns="121900" rIns="121900" bIns="121900" anchor="t" anchorCtr="0">
            <a:spAutoFit/>
          </a:bodyPr>
          <a:lstStyle/>
          <a:p>
            <a:pPr marL="285750" indent="-285750">
              <a:lnSpc>
                <a:spcPct val="115000"/>
              </a:lnSpc>
              <a:buFont typeface="Arial" panose="020B0604020202020204" pitchFamily="34" charset="0"/>
              <a:buChar char="•"/>
            </a:pPr>
            <a:r>
              <a:rPr lang="en-US" altLang="zh-TW" sz="1600" dirty="0">
                <a:solidFill>
                  <a:srgbClr val="111111"/>
                </a:solidFill>
                <a:highlight>
                  <a:srgbClr val="FFFFFF"/>
                </a:highlight>
              </a:rPr>
              <a:t>《Low cost blood vein detection system based on near-infrared LEDs and image-processing techniques》</a:t>
            </a:r>
            <a:endParaRPr sz="1600" dirty="0">
              <a:solidFill>
                <a:srgbClr val="111111"/>
              </a:solidFill>
              <a:highlight>
                <a:srgbClr val="FFFFFF"/>
              </a:highlight>
            </a:endParaRPr>
          </a:p>
        </p:txBody>
      </p:sp>
      <p:pic>
        <p:nvPicPr>
          <p:cNvPr id="8" name="Google Shape;136;g11dd09ba43a_0_18"/>
          <p:cNvPicPr preferRelativeResize="0"/>
          <p:nvPr/>
        </p:nvPicPr>
        <p:blipFill>
          <a:blip r:embed="rId4">
            <a:alphaModFix/>
          </a:blip>
          <a:stretch>
            <a:fillRect/>
          </a:stretch>
        </p:blipFill>
        <p:spPr>
          <a:xfrm>
            <a:off x="3530805" y="1498296"/>
            <a:ext cx="3820953" cy="3267075"/>
          </a:xfrm>
          <a:prstGeom prst="rect">
            <a:avLst/>
          </a:prstGeom>
          <a:noFill/>
          <a:ln>
            <a:noFill/>
          </a:ln>
        </p:spPr>
      </p:pic>
      <p:pic>
        <p:nvPicPr>
          <p:cNvPr id="9" name="Google Shape;137;g11dd09ba43a_0_18"/>
          <p:cNvPicPr preferRelativeResize="0"/>
          <p:nvPr/>
        </p:nvPicPr>
        <p:blipFill>
          <a:blip r:embed="rId5">
            <a:alphaModFix/>
          </a:blip>
          <a:stretch>
            <a:fillRect/>
          </a:stretch>
        </p:blipFill>
        <p:spPr>
          <a:xfrm>
            <a:off x="7954140" y="1498296"/>
            <a:ext cx="3878105" cy="3267075"/>
          </a:xfrm>
          <a:prstGeom prst="rect">
            <a:avLst/>
          </a:prstGeom>
          <a:noFill/>
          <a:ln>
            <a:noFill/>
          </a:ln>
        </p:spPr>
      </p:pic>
      <p:sp>
        <p:nvSpPr>
          <p:cNvPr id="10" name="Google Shape;138;g11dd09ba43a_0_18"/>
          <p:cNvSpPr txBox="1"/>
          <p:nvPr/>
        </p:nvSpPr>
        <p:spPr>
          <a:xfrm>
            <a:off x="4014183" y="924301"/>
            <a:ext cx="2968500" cy="461700"/>
          </a:xfrm>
          <a:prstGeom prst="rect">
            <a:avLst/>
          </a:prstGeom>
          <a:noFill/>
          <a:ln>
            <a:noFill/>
          </a:ln>
        </p:spPr>
        <p:txBody>
          <a:bodyPr spcFirstLastPara="1" wrap="square" lIns="91425" tIns="91425" rIns="91425" bIns="91425" anchor="t" anchorCtr="0">
            <a:spAutoFit/>
          </a:bodyPr>
          <a:lstStyle/>
          <a:p>
            <a:pPr marL="457200" lvl="0" indent="-342900" algn="l" rtl="0">
              <a:spcBef>
                <a:spcPts val="0"/>
              </a:spcBef>
              <a:spcAft>
                <a:spcPts val="0"/>
              </a:spcAft>
              <a:buSzPts val="1800"/>
              <a:buChar char="●"/>
            </a:pPr>
            <a:r>
              <a:rPr lang="en-US" sz="1800"/>
              <a:t>Original_image</a:t>
            </a:r>
            <a:endParaRPr sz="1800"/>
          </a:p>
        </p:txBody>
      </p:sp>
      <p:sp>
        <p:nvSpPr>
          <p:cNvPr id="11" name="Google Shape;139;g11dd09ba43a_0_18"/>
          <p:cNvSpPr txBox="1"/>
          <p:nvPr/>
        </p:nvSpPr>
        <p:spPr>
          <a:xfrm>
            <a:off x="8349437" y="924301"/>
            <a:ext cx="2968500" cy="461700"/>
          </a:xfrm>
          <a:prstGeom prst="rect">
            <a:avLst/>
          </a:prstGeom>
          <a:noFill/>
          <a:ln>
            <a:noFill/>
          </a:ln>
        </p:spPr>
        <p:txBody>
          <a:bodyPr spcFirstLastPara="1" wrap="square" lIns="91425" tIns="91425" rIns="91425" bIns="91425" anchor="t" anchorCtr="0">
            <a:spAutoFit/>
          </a:bodyPr>
          <a:lstStyle/>
          <a:p>
            <a:pPr marL="457200" lvl="0" indent="-342900" algn="l" rtl="0">
              <a:spcBef>
                <a:spcPts val="0"/>
              </a:spcBef>
              <a:spcAft>
                <a:spcPts val="0"/>
              </a:spcAft>
              <a:buSzPts val="1800"/>
              <a:buChar char="●"/>
            </a:pPr>
            <a:r>
              <a:rPr lang="en-US" sz="1800"/>
              <a:t>Final_Output</a:t>
            </a:r>
            <a:endParaRPr sz="1800"/>
          </a:p>
        </p:txBody>
      </p:sp>
      <p:sp>
        <p:nvSpPr>
          <p:cNvPr id="12" name="Google Shape;140;g11dd09ba43a_0_18"/>
          <p:cNvSpPr/>
          <p:nvPr/>
        </p:nvSpPr>
        <p:spPr>
          <a:xfrm>
            <a:off x="7408910" y="2983357"/>
            <a:ext cx="545230" cy="296951"/>
          </a:xfrm>
          <a:prstGeom prst="rightArrow">
            <a:avLst>
              <a:gd name="adj1" fmla="val 50000"/>
              <a:gd name="adj2" fmla="val 50000"/>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矩形 12">
            <a:extLst>
              <a:ext uri="{FF2B5EF4-FFF2-40B4-BE49-F238E27FC236}">
                <a16:creationId xmlns:a16="http://schemas.microsoft.com/office/drawing/2014/main" id="{90E97DFE-C8D5-4A5D-8A26-92AAF5AE54A7}"/>
              </a:ext>
            </a:extLst>
          </p:cNvPr>
          <p:cNvSpPr/>
          <p:nvPr/>
        </p:nvSpPr>
        <p:spPr>
          <a:xfrm>
            <a:off x="3897192" y="154860"/>
            <a:ext cx="7568665" cy="769441"/>
          </a:xfrm>
          <a:prstGeom prst="rect">
            <a:avLst/>
          </a:prstGeom>
        </p:spPr>
        <p:txBody>
          <a:bodyPr wrap="square">
            <a:spAutoFit/>
          </a:bodyPr>
          <a:lstStyle/>
          <a:p>
            <a:r>
              <a:rPr lang="zh-TW" altLang="en-US" sz="4400" b="1" dirty="0">
                <a:latin typeface="微軟正黑體" panose="020B0604030504040204" pitchFamily="34" charset="-120"/>
                <a:ea typeface="微軟正黑體" panose="020B0604030504040204" pitchFamily="34" charset="-120"/>
              </a:rPr>
              <a:t>影像處理</a:t>
            </a:r>
          </a:p>
        </p:txBody>
      </p:sp>
    </p:spTree>
    <p:extLst>
      <p:ext uri="{BB962C8B-B14F-4D97-AF65-F5344CB8AC3E}">
        <p14:creationId xmlns:p14="http://schemas.microsoft.com/office/powerpoint/2010/main" val="8326283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101" name="Google Shape;101;g1146ac53a1a_0_0"/>
          <p:cNvSpPr txBox="1"/>
          <p:nvPr/>
        </p:nvSpPr>
        <p:spPr>
          <a:xfrm>
            <a:off x="357425" y="513800"/>
            <a:ext cx="2993400" cy="492600"/>
          </a:xfrm>
          <a:prstGeom prst="rect">
            <a:avLst/>
          </a:prstGeom>
          <a:noFill/>
          <a:ln>
            <a:noFill/>
          </a:ln>
        </p:spPr>
        <p:txBody>
          <a:bodyPr spcFirstLastPara="1" wrap="square" lIns="91425" tIns="91425" rIns="91425" bIns="91425" anchor="t" anchorCtr="0">
            <a:spAutoFit/>
          </a:bodyPr>
          <a:lstStyle/>
          <a:p>
            <a:pPr marL="457200" lvl="0" indent="-355600" algn="l" rtl="0">
              <a:spcBef>
                <a:spcPts val="0"/>
              </a:spcBef>
              <a:spcAft>
                <a:spcPts val="0"/>
              </a:spcAft>
              <a:buSzPts val="2000"/>
              <a:buChar char="●"/>
            </a:pPr>
            <a:r>
              <a:rPr lang="en-US" sz="2000"/>
              <a:t>Original image</a:t>
            </a:r>
            <a:endParaRPr sz="2000"/>
          </a:p>
        </p:txBody>
      </p:sp>
      <p:sp>
        <p:nvSpPr>
          <p:cNvPr id="102" name="Google Shape;102;g1146ac53a1a_0_0"/>
          <p:cNvSpPr txBox="1"/>
          <p:nvPr/>
        </p:nvSpPr>
        <p:spPr>
          <a:xfrm>
            <a:off x="4599300" y="513800"/>
            <a:ext cx="2993400" cy="492600"/>
          </a:xfrm>
          <a:prstGeom prst="rect">
            <a:avLst/>
          </a:prstGeom>
          <a:noFill/>
          <a:ln>
            <a:noFill/>
          </a:ln>
        </p:spPr>
        <p:txBody>
          <a:bodyPr spcFirstLastPara="1" wrap="square" lIns="91425" tIns="91425" rIns="91425" bIns="91425" anchor="t" anchorCtr="0">
            <a:spAutoFit/>
          </a:bodyPr>
          <a:lstStyle/>
          <a:p>
            <a:pPr marL="457200" lvl="0" indent="-355600" algn="l" rtl="0">
              <a:spcBef>
                <a:spcPts val="0"/>
              </a:spcBef>
              <a:spcAft>
                <a:spcPts val="0"/>
              </a:spcAft>
              <a:buSzPts val="2000"/>
              <a:buChar char="●"/>
            </a:pPr>
            <a:r>
              <a:rPr lang="en-US" sz="2000"/>
              <a:t>Equalize image</a:t>
            </a:r>
            <a:endParaRPr sz="2000"/>
          </a:p>
        </p:txBody>
      </p:sp>
      <p:sp>
        <p:nvSpPr>
          <p:cNvPr id="103" name="Google Shape;103;g1146ac53a1a_0_0"/>
          <p:cNvSpPr txBox="1"/>
          <p:nvPr/>
        </p:nvSpPr>
        <p:spPr>
          <a:xfrm>
            <a:off x="8559488" y="513800"/>
            <a:ext cx="2993400" cy="492600"/>
          </a:xfrm>
          <a:prstGeom prst="rect">
            <a:avLst/>
          </a:prstGeom>
          <a:noFill/>
          <a:ln>
            <a:noFill/>
          </a:ln>
        </p:spPr>
        <p:txBody>
          <a:bodyPr spcFirstLastPara="1" wrap="square" lIns="91425" tIns="91425" rIns="91425" bIns="91425" anchor="t" anchorCtr="0">
            <a:spAutoFit/>
          </a:bodyPr>
          <a:lstStyle/>
          <a:p>
            <a:pPr marL="457200" lvl="0" indent="-355600" algn="l" rtl="0">
              <a:spcBef>
                <a:spcPts val="0"/>
              </a:spcBef>
              <a:spcAft>
                <a:spcPts val="0"/>
              </a:spcAft>
              <a:buSzPts val="2000"/>
              <a:buChar char="●"/>
            </a:pPr>
            <a:r>
              <a:rPr lang="en-US" sz="2000"/>
              <a:t>Clahe image</a:t>
            </a:r>
            <a:endParaRPr sz="2000"/>
          </a:p>
        </p:txBody>
      </p:sp>
      <p:pic>
        <p:nvPicPr>
          <p:cNvPr id="2" name="圖片 1"/>
          <p:cNvPicPr>
            <a:picLocks noChangeAspect="1"/>
          </p:cNvPicPr>
          <p:nvPr/>
        </p:nvPicPr>
        <p:blipFill>
          <a:blip r:embed="rId3"/>
          <a:stretch>
            <a:fillRect/>
          </a:stretch>
        </p:blipFill>
        <p:spPr>
          <a:xfrm>
            <a:off x="357425" y="1337211"/>
            <a:ext cx="2899224" cy="2576480"/>
          </a:xfrm>
          <a:prstGeom prst="rect">
            <a:avLst/>
          </a:prstGeom>
        </p:spPr>
      </p:pic>
      <p:pic>
        <p:nvPicPr>
          <p:cNvPr id="3" name="圖片 2"/>
          <p:cNvPicPr>
            <a:picLocks noChangeAspect="1"/>
          </p:cNvPicPr>
          <p:nvPr/>
        </p:nvPicPr>
        <p:blipFill>
          <a:blip r:embed="rId4"/>
          <a:stretch>
            <a:fillRect/>
          </a:stretch>
        </p:blipFill>
        <p:spPr>
          <a:xfrm>
            <a:off x="4630398" y="1272304"/>
            <a:ext cx="2828530" cy="2641387"/>
          </a:xfrm>
          <a:prstGeom prst="rect">
            <a:avLst/>
          </a:prstGeom>
        </p:spPr>
      </p:pic>
      <p:pic>
        <p:nvPicPr>
          <p:cNvPr id="4" name="圖片 3"/>
          <p:cNvPicPr>
            <a:picLocks noChangeAspect="1"/>
          </p:cNvPicPr>
          <p:nvPr/>
        </p:nvPicPr>
        <p:blipFill>
          <a:blip r:embed="rId5"/>
          <a:stretch>
            <a:fillRect/>
          </a:stretch>
        </p:blipFill>
        <p:spPr>
          <a:xfrm>
            <a:off x="8559488" y="1272303"/>
            <a:ext cx="2821085" cy="2656751"/>
          </a:xfrm>
          <a:prstGeom prst="rect">
            <a:avLst/>
          </a:prstGeom>
        </p:spPr>
      </p:pic>
      <p:pic>
        <p:nvPicPr>
          <p:cNvPr id="5" name="圖片 4"/>
          <p:cNvPicPr>
            <a:picLocks noChangeAspect="1"/>
          </p:cNvPicPr>
          <p:nvPr/>
        </p:nvPicPr>
        <p:blipFill>
          <a:blip r:embed="rId6"/>
          <a:stretch>
            <a:fillRect/>
          </a:stretch>
        </p:blipFill>
        <p:spPr>
          <a:xfrm>
            <a:off x="8351115" y="4194957"/>
            <a:ext cx="3201773" cy="2389383"/>
          </a:xfrm>
          <a:prstGeom prst="rect">
            <a:avLst/>
          </a:prstGeom>
        </p:spPr>
      </p:pic>
      <p:pic>
        <p:nvPicPr>
          <p:cNvPr id="6" name="圖片 5"/>
          <p:cNvPicPr>
            <a:picLocks noChangeAspect="1"/>
          </p:cNvPicPr>
          <p:nvPr/>
        </p:nvPicPr>
        <p:blipFill>
          <a:blip r:embed="rId7"/>
          <a:stretch>
            <a:fillRect/>
          </a:stretch>
        </p:blipFill>
        <p:spPr>
          <a:xfrm>
            <a:off x="59823" y="4194957"/>
            <a:ext cx="3291002" cy="2400780"/>
          </a:xfrm>
          <a:prstGeom prst="rect">
            <a:avLst/>
          </a:prstGeom>
        </p:spPr>
      </p:pic>
      <p:pic>
        <p:nvPicPr>
          <p:cNvPr id="7" name="圖片 6"/>
          <p:cNvPicPr>
            <a:picLocks noChangeAspect="1"/>
          </p:cNvPicPr>
          <p:nvPr/>
        </p:nvPicPr>
        <p:blipFill>
          <a:blip r:embed="rId8"/>
          <a:stretch>
            <a:fillRect/>
          </a:stretch>
        </p:blipFill>
        <p:spPr>
          <a:xfrm>
            <a:off x="4247415" y="4194957"/>
            <a:ext cx="3345285" cy="2448863"/>
          </a:xfrm>
          <a:prstGeom prst="rect">
            <a:avLst/>
          </a:prstGeom>
        </p:spPr>
      </p:pic>
    </p:spTree>
    <p:extLst>
      <p:ext uri="{BB962C8B-B14F-4D97-AF65-F5344CB8AC3E}">
        <p14:creationId xmlns:p14="http://schemas.microsoft.com/office/powerpoint/2010/main" val="17732535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p:cNvPicPr>
            <a:picLocks noChangeAspect="1"/>
          </p:cNvPicPr>
          <p:nvPr/>
        </p:nvPicPr>
        <p:blipFill>
          <a:blip r:embed="rId2"/>
          <a:stretch>
            <a:fillRect/>
          </a:stretch>
        </p:blipFill>
        <p:spPr>
          <a:xfrm>
            <a:off x="1493623" y="778475"/>
            <a:ext cx="9001917" cy="5077683"/>
          </a:xfrm>
          <a:prstGeom prst="rect">
            <a:avLst/>
          </a:prstGeom>
        </p:spPr>
      </p:pic>
      <p:sp>
        <p:nvSpPr>
          <p:cNvPr id="5" name="Google Shape;100;g11dd09ba43a_0_6"/>
          <p:cNvSpPr txBox="1"/>
          <p:nvPr/>
        </p:nvSpPr>
        <p:spPr>
          <a:xfrm>
            <a:off x="1493623" y="316775"/>
            <a:ext cx="2968500" cy="461700"/>
          </a:xfrm>
          <a:prstGeom prst="rect">
            <a:avLst/>
          </a:prstGeom>
          <a:noFill/>
          <a:ln>
            <a:noFill/>
          </a:ln>
        </p:spPr>
        <p:txBody>
          <a:bodyPr spcFirstLastPara="1" wrap="square" lIns="91425" tIns="91425" rIns="91425" bIns="91425" anchor="t" anchorCtr="0">
            <a:spAutoFit/>
          </a:bodyPr>
          <a:lstStyle/>
          <a:p>
            <a:pPr marL="457200" lvl="0" indent="-342900" algn="l" rtl="0">
              <a:spcBef>
                <a:spcPts val="0"/>
              </a:spcBef>
              <a:spcAft>
                <a:spcPts val="0"/>
              </a:spcAft>
              <a:buSzPts val="1800"/>
              <a:buChar char="●"/>
            </a:pPr>
            <a:r>
              <a:rPr lang="en-US" sz="1800" dirty="0" err="1"/>
              <a:t>Original_image</a:t>
            </a:r>
            <a:endParaRPr sz="1800" dirty="0"/>
          </a:p>
        </p:txBody>
      </p:sp>
      <p:sp>
        <p:nvSpPr>
          <p:cNvPr id="6" name="Google Shape;108;g11dd09ba43a_0_6"/>
          <p:cNvSpPr txBox="1"/>
          <p:nvPr/>
        </p:nvSpPr>
        <p:spPr>
          <a:xfrm>
            <a:off x="4478831" y="316775"/>
            <a:ext cx="3000000" cy="503184"/>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US" sz="1800" dirty="0">
                <a:solidFill>
                  <a:schemeClr val="dk1"/>
                </a:solidFill>
              </a:rPr>
              <a:t>●</a:t>
            </a:r>
            <a:r>
              <a:rPr lang="en-US" sz="1800" dirty="0" err="1">
                <a:solidFill>
                  <a:schemeClr val="dk1"/>
                </a:solidFill>
                <a:latin typeface="Calibri"/>
                <a:ea typeface="Calibri"/>
                <a:cs typeface="Calibri"/>
                <a:sym typeface="Calibri"/>
              </a:rPr>
              <a:t>Clahe_then_Filter</a:t>
            </a:r>
            <a:endParaRPr sz="1800" dirty="0">
              <a:solidFill>
                <a:schemeClr val="dk1"/>
              </a:solidFill>
              <a:latin typeface="Calibri"/>
              <a:ea typeface="Calibri"/>
              <a:cs typeface="Calibri"/>
              <a:sym typeface="Calibri"/>
            </a:endParaRPr>
          </a:p>
        </p:txBody>
      </p:sp>
      <p:sp>
        <p:nvSpPr>
          <p:cNvPr id="7" name="Google Shape;102;g11dd09ba43a_0_6"/>
          <p:cNvSpPr txBox="1"/>
          <p:nvPr/>
        </p:nvSpPr>
        <p:spPr>
          <a:xfrm>
            <a:off x="7313539" y="358259"/>
            <a:ext cx="2968500" cy="461700"/>
          </a:xfrm>
          <a:prstGeom prst="rect">
            <a:avLst/>
          </a:prstGeom>
          <a:noFill/>
          <a:ln>
            <a:noFill/>
          </a:ln>
        </p:spPr>
        <p:txBody>
          <a:bodyPr spcFirstLastPara="1" wrap="square" lIns="91425" tIns="91425" rIns="91425" bIns="91425" anchor="t" anchorCtr="0">
            <a:spAutoFit/>
          </a:bodyPr>
          <a:lstStyle/>
          <a:p>
            <a:pPr marL="457200" lvl="0" indent="-342900" algn="l" rtl="0">
              <a:spcBef>
                <a:spcPts val="0"/>
              </a:spcBef>
              <a:spcAft>
                <a:spcPts val="0"/>
              </a:spcAft>
              <a:buSzPts val="1800"/>
              <a:buChar char="●"/>
            </a:pPr>
            <a:r>
              <a:rPr lang="en-US" sz="1800" dirty="0"/>
              <a:t>Segmentation</a:t>
            </a:r>
            <a:endParaRPr sz="1800" dirty="0"/>
          </a:p>
        </p:txBody>
      </p:sp>
      <p:sp>
        <p:nvSpPr>
          <p:cNvPr id="8" name="Google Shape;117;g11dd09ba43a_0_12"/>
          <p:cNvSpPr txBox="1"/>
          <p:nvPr/>
        </p:nvSpPr>
        <p:spPr>
          <a:xfrm>
            <a:off x="1510331" y="5948408"/>
            <a:ext cx="2968500" cy="738900"/>
          </a:xfrm>
          <a:prstGeom prst="rect">
            <a:avLst/>
          </a:prstGeom>
          <a:noFill/>
          <a:ln>
            <a:noFill/>
          </a:ln>
        </p:spPr>
        <p:txBody>
          <a:bodyPr spcFirstLastPara="1" wrap="square" lIns="91425" tIns="91425" rIns="91425" bIns="91425" anchor="t" anchorCtr="0">
            <a:spAutoFit/>
          </a:bodyPr>
          <a:lstStyle/>
          <a:p>
            <a:pPr marL="457200" lvl="0" indent="-342900" algn="l" rtl="0">
              <a:spcBef>
                <a:spcPts val="0"/>
              </a:spcBef>
              <a:spcAft>
                <a:spcPts val="0"/>
              </a:spcAft>
              <a:buSzPts val="1800"/>
              <a:buChar char="●"/>
            </a:pPr>
            <a:r>
              <a:rPr lang="en-US" sz="1800" dirty="0"/>
              <a:t>Morphological Transformation</a:t>
            </a:r>
            <a:endParaRPr sz="1800" dirty="0"/>
          </a:p>
        </p:txBody>
      </p:sp>
      <p:sp>
        <p:nvSpPr>
          <p:cNvPr id="9" name="Google Shape;118;g11dd09ba43a_0_12"/>
          <p:cNvSpPr txBox="1"/>
          <p:nvPr/>
        </p:nvSpPr>
        <p:spPr>
          <a:xfrm>
            <a:off x="4345039" y="5960865"/>
            <a:ext cx="2968500" cy="461700"/>
          </a:xfrm>
          <a:prstGeom prst="rect">
            <a:avLst/>
          </a:prstGeom>
          <a:noFill/>
          <a:ln>
            <a:noFill/>
          </a:ln>
        </p:spPr>
        <p:txBody>
          <a:bodyPr spcFirstLastPara="1" wrap="square" lIns="91425" tIns="91425" rIns="91425" bIns="91425" anchor="t" anchorCtr="0">
            <a:spAutoFit/>
          </a:bodyPr>
          <a:lstStyle/>
          <a:p>
            <a:pPr marL="457200" lvl="0" indent="-342900" algn="l" rtl="0">
              <a:spcBef>
                <a:spcPts val="0"/>
              </a:spcBef>
              <a:spcAft>
                <a:spcPts val="0"/>
              </a:spcAft>
              <a:buSzPts val="1800"/>
              <a:buChar char="●"/>
            </a:pPr>
            <a:r>
              <a:rPr lang="en-US" sz="1800" dirty="0"/>
              <a:t>Skeleton</a:t>
            </a:r>
            <a:endParaRPr sz="1800" dirty="0"/>
          </a:p>
        </p:txBody>
      </p:sp>
      <p:sp>
        <p:nvSpPr>
          <p:cNvPr id="10" name="Google Shape;119;g11dd09ba43a_0_12"/>
          <p:cNvSpPr txBox="1"/>
          <p:nvPr/>
        </p:nvSpPr>
        <p:spPr>
          <a:xfrm>
            <a:off x="7313539" y="5922520"/>
            <a:ext cx="2968500" cy="461700"/>
          </a:xfrm>
          <a:prstGeom prst="rect">
            <a:avLst/>
          </a:prstGeom>
          <a:noFill/>
          <a:ln>
            <a:noFill/>
          </a:ln>
        </p:spPr>
        <p:txBody>
          <a:bodyPr spcFirstLastPara="1" wrap="square" lIns="91425" tIns="91425" rIns="91425" bIns="91425" anchor="t" anchorCtr="0">
            <a:spAutoFit/>
          </a:bodyPr>
          <a:lstStyle/>
          <a:p>
            <a:pPr marL="457200" lvl="0" indent="-342900" algn="l" rtl="0">
              <a:spcBef>
                <a:spcPts val="0"/>
              </a:spcBef>
              <a:spcAft>
                <a:spcPts val="0"/>
              </a:spcAft>
              <a:buSzPts val="1800"/>
              <a:buChar char="●"/>
            </a:pPr>
            <a:r>
              <a:rPr lang="en-US" sz="1800" dirty="0" err="1"/>
              <a:t>Draw_final_image</a:t>
            </a:r>
            <a:endParaRPr sz="1800" dirty="0"/>
          </a:p>
        </p:txBody>
      </p:sp>
    </p:spTree>
    <p:extLst>
      <p:ext uri="{BB962C8B-B14F-4D97-AF65-F5344CB8AC3E}">
        <p14:creationId xmlns:p14="http://schemas.microsoft.com/office/powerpoint/2010/main" val="1974252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pic>
        <p:nvPicPr>
          <p:cNvPr id="11" name="Google Shape;141;p27"/>
          <p:cNvPicPr preferRelativeResize="0"/>
          <p:nvPr/>
        </p:nvPicPr>
        <p:blipFill>
          <a:blip r:embed="rId3">
            <a:alphaModFix/>
          </a:blip>
          <a:stretch>
            <a:fillRect/>
          </a:stretch>
        </p:blipFill>
        <p:spPr>
          <a:xfrm>
            <a:off x="915593" y="129518"/>
            <a:ext cx="1975888" cy="6604914"/>
          </a:xfrm>
          <a:prstGeom prst="rect">
            <a:avLst/>
          </a:prstGeom>
          <a:noFill/>
          <a:ln>
            <a:noFill/>
          </a:ln>
        </p:spPr>
      </p:pic>
      <p:sp>
        <p:nvSpPr>
          <p:cNvPr id="12" name="Google Shape;134;g11dd09ba43a_0_18"/>
          <p:cNvSpPr/>
          <p:nvPr/>
        </p:nvSpPr>
        <p:spPr>
          <a:xfrm>
            <a:off x="696659" y="2860262"/>
            <a:ext cx="2413755" cy="742122"/>
          </a:xfrm>
          <a:prstGeom prst="ellipse">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4;g11dd09ba43a_0_18"/>
          <p:cNvSpPr/>
          <p:nvPr/>
        </p:nvSpPr>
        <p:spPr>
          <a:xfrm>
            <a:off x="696659" y="3657600"/>
            <a:ext cx="2413755" cy="686594"/>
          </a:xfrm>
          <a:prstGeom prst="ellipse">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4" name="表格 3"/>
          <p:cNvGraphicFramePr>
            <a:graphicFrameLocks noGrp="1"/>
          </p:cNvGraphicFramePr>
          <p:nvPr/>
        </p:nvGraphicFramePr>
        <p:xfrm>
          <a:off x="3935894" y="469681"/>
          <a:ext cx="7712766" cy="6107468"/>
        </p:xfrm>
        <a:graphic>
          <a:graphicData uri="http://schemas.openxmlformats.org/drawingml/2006/table">
            <a:tbl>
              <a:tblPr firstRow="1" bandRow="1">
                <a:tableStyleId>{5C22544A-7EE6-4342-B048-85BDC9FD1C3A}</a:tableStyleId>
              </a:tblPr>
              <a:tblGrid>
                <a:gridCol w="2570922">
                  <a:extLst>
                    <a:ext uri="{9D8B030D-6E8A-4147-A177-3AD203B41FA5}">
                      <a16:colId xmlns:a16="http://schemas.microsoft.com/office/drawing/2014/main" val="4282741316"/>
                    </a:ext>
                  </a:extLst>
                </a:gridCol>
                <a:gridCol w="2570922">
                  <a:extLst>
                    <a:ext uri="{9D8B030D-6E8A-4147-A177-3AD203B41FA5}">
                      <a16:colId xmlns:a16="http://schemas.microsoft.com/office/drawing/2014/main" val="797067750"/>
                    </a:ext>
                  </a:extLst>
                </a:gridCol>
                <a:gridCol w="2570922">
                  <a:extLst>
                    <a:ext uri="{9D8B030D-6E8A-4147-A177-3AD203B41FA5}">
                      <a16:colId xmlns:a16="http://schemas.microsoft.com/office/drawing/2014/main" val="40818435"/>
                    </a:ext>
                  </a:extLst>
                </a:gridCol>
              </a:tblGrid>
              <a:tr h="1393263">
                <a:tc>
                  <a:txBody>
                    <a:bodyPr/>
                    <a:lstStyle/>
                    <a:p>
                      <a:pPr algn="ctr"/>
                      <a:endParaRPr lang="zh-TW" altLang="en-US" dirty="0">
                        <a:solidFill>
                          <a:sysClr val="windowText" lastClr="000000"/>
                        </a:solidFill>
                      </a:endParaRPr>
                    </a:p>
                  </a:txBody>
                  <a:tcPr anchor="ctr"/>
                </a:tc>
                <a:tc>
                  <a:txBody>
                    <a:bodyPr/>
                    <a:lstStyle/>
                    <a:p>
                      <a:pPr algn="ctr"/>
                      <a:r>
                        <a:rPr lang="en-US" altLang="zh-TW" sz="2000" b="1" dirty="0">
                          <a:solidFill>
                            <a:schemeClr val="tx1"/>
                          </a:solidFill>
                        </a:rPr>
                        <a:t>(</a:t>
                      </a:r>
                      <a:r>
                        <a:rPr lang="zh-TW" altLang="en-US" sz="2000" b="1" dirty="0">
                          <a:solidFill>
                            <a:schemeClr val="tx1"/>
                          </a:solidFill>
                        </a:rPr>
                        <a:t>法</a:t>
                      </a:r>
                      <a:r>
                        <a:rPr lang="en-US" altLang="zh-TW" sz="2000" b="1" dirty="0">
                          <a:solidFill>
                            <a:schemeClr val="tx1"/>
                          </a:solidFill>
                        </a:rPr>
                        <a:t>1)</a:t>
                      </a:r>
                      <a:r>
                        <a:rPr lang="en-US" altLang="zh-TW" sz="2000" b="1" dirty="0" err="1">
                          <a:solidFill>
                            <a:schemeClr val="tx1"/>
                          </a:solidFill>
                        </a:rPr>
                        <a:t>Min_Max_Filter</a:t>
                      </a:r>
                      <a:endParaRPr lang="en-US" altLang="zh-TW" sz="2000" b="1" dirty="0">
                        <a:solidFill>
                          <a:schemeClr val="tx1"/>
                        </a:solidFill>
                      </a:endParaRPr>
                    </a:p>
                    <a:p>
                      <a:pPr algn="ctr"/>
                      <a:r>
                        <a:rPr lang="en-US" altLang="zh-TW" sz="2000" b="1" dirty="0">
                          <a:solidFill>
                            <a:schemeClr val="tx1"/>
                          </a:solidFill>
                        </a:rPr>
                        <a:t>+</a:t>
                      </a:r>
                    </a:p>
                    <a:p>
                      <a:pPr algn="ctr"/>
                      <a:r>
                        <a:rPr lang="en-US" altLang="zh-TW" sz="2000" b="1" dirty="0">
                          <a:solidFill>
                            <a:schemeClr val="tx1"/>
                          </a:solidFill>
                        </a:rPr>
                        <a:t>Threshold:</a:t>
                      </a:r>
                    </a:p>
                    <a:p>
                      <a:pPr algn="ctr"/>
                      <a:r>
                        <a:rPr lang="en-US" altLang="zh-TW" sz="2000" b="1" dirty="0" err="1">
                          <a:solidFill>
                            <a:schemeClr val="tx1"/>
                          </a:solidFill>
                        </a:rPr>
                        <a:t>Max</a:t>
                      </a:r>
                      <a:r>
                        <a:rPr lang="en-US" altLang="zh-TW" sz="2000" b="1" baseline="0" dirty="0" err="1">
                          <a:solidFill>
                            <a:schemeClr val="tx1"/>
                          </a:solidFill>
                        </a:rPr>
                        <a:t>_Entropy</a:t>
                      </a:r>
                      <a:endParaRPr lang="en-US" altLang="zh-TW" sz="2000" b="1" dirty="0">
                        <a:solidFill>
                          <a:schemeClr val="tx1"/>
                        </a:solidFill>
                      </a:endParaRPr>
                    </a:p>
                  </a:txBody>
                  <a:tcPr anchor="ctr"/>
                </a:tc>
                <a:tc>
                  <a:txBody>
                    <a:bodyPr/>
                    <a:lstStyle/>
                    <a:p>
                      <a:pPr algn="ctr"/>
                      <a:r>
                        <a:rPr lang="en-US" altLang="zh-TW" sz="2000" dirty="0">
                          <a:solidFill>
                            <a:schemeClr val="tx1"/>
                          </a:solidFill>
                        </a:rPr>
                        <a:t>(</a:t>
                      </a:r>
                      <a:r>
                        <a:rPr lang="zh-TW" altLang="en-US" sz="2000" dirty="0">
                          <a:solidFill>
                            <a:schemeClr val="tx1"/>
                          </a:solidFill>
                        </a:rPr>
                        <a:t>法</a:t>
                      </a:r>
                      <a:r>
                        <a:rPr lang="en-US" altLang="zh-TW" sz="2000" dirty="0">
                          <a:solidFill>
                            <a:schemeClr val="tx1"/>
                          </a:solidFill>
                        </a:rPr>
                        <a:t>2)Cv2.medianBlur</a:t>
                      </a:r>
                    </a:p>
                    <a:p>
                      <a:pPr algn="ctr"/>
                      <a:r>
                        <a:rPr lang="en-US" altLang="zh-TW" sz="2000" dirty="0">
                          <a:solidFill>
                            <a:schemeClr val="tx1"/>
                          </a:solidFill>
                        </a:rPr>
                        <a:t>+</a:t>
                      </a:r>
                    </a:p>
                    <a:p>
                      <a:pPr algn="ctr"/>
                      <a:r>
                        <a:rPr lang="en-US" altLang="zh-TW" sz="2000" dirty="0">
                          <a:solidFill>
                            <a:schemeClr val="tx1"/>
                          </a:solidFill>
                        </a:rPr>
                        <a:t>Threshold:</a:t>
                      </a:r>
                    </a:p>
                    <a:p>
                      <a:pPr algn="ctr"/>
                      <a:r>
                        <a:rPr lang="en-US" altLang="zh-TW" sz="2000" dirty="0">
                          <a:solidFill>
                            <a:schemeClr val="tx1"/>
                          </a:solidFill>
                        </a:rPr>
                        <a:t>Cv2.THRESH_BINARY</a:t>
                      </a:r>
                    </a:p>
                    <a:p>
                      <a:pPr algn="ctr"/>
                      <a:r>
                        <a:rPr lang="en-US" altLang="zh-TW" sz="2000" dirty="0">
                          <a:solidFill>
                            <a:schemeClr val="tx1"/>
                          </a:solidFill>
                        </a:rPr>
                        <a:t>+</a:t>
                      </a:r>
                    </a:p>
                    <a:p>
                      <a:pPr algn="ctr"/>
                      <a:r>
                        <a:rPr lang="en-US" altLang="zh-TW" sz="2000" dirty="0">
                          <a:solidFill>
                            <a:schemeClr val="tx1"/>
                          </a:solidFill>
                        </a:rPr>
                        <a:t>Cv2.THRESH_OTSU</a:t>
                      </a:r>
                    </a:p>
                  </a:txBody>
                  <a:tcPr anchor="ctr"/>
                </a:tc>
                <a:extLst>
                  <a:ext uri="{0D108BD9-81ED-4DB2-BD59-A6C34878D82A}">
                    <a16:rowId xmlns:a16="http://schemas.microsoft.com/office/drawing/2014/main" val="4084769245"/>
                  </a:ext>
                </a:extLst>
              </a:tr>
              <a:tr h="1046807">
                <a:tc>
                  <a:txBody>
                    <a:bodyPr/>
                    <a:lstStyle/>
                    <a:p>
                      <a:pPr algn="ctr"/>
                      <a:r>
                        <a:rPr lang="zh-TW" altLang="en-US" dirty="0"/>
                        <a:t>顯示成效</a:t>
                      </a:r>
                    </a:p>
                  </a:txBody>
                  <a:tcPr anchor="ctr"/>
                </a:tc>
                <a:tc>
                  <a:txBody>
                    <a:bodyPr/>
                    <a:lstStyle/>
                    <a:p>
                      <a:pPr algn="ctr"/>
                      <a:r>
                        <a:rPr lang="zh-TW" altLang="en-US" dirty="0">
                          <a:solidFill>
                            <a:srgbClr val="FF0000"/>
                          </a:solidFill>
                        </a:rPr>
                        <a:t>較為明顯</a:t>
                      </a:r>
                    </a:p>
                  </a:txBody>
                  <a:tcPr anchor="ctr"/>
                </a:tc>
                <a:tc>
                  <a:txBody>
                    <a:bodyPr/>
                    <a:lstStyle/>
                    <a:p>
                      <a:pPr algn="ctr"/>
                      <a:r>
                        <a:rPr lang="zh-TW" altLang="en-US" dirty="0"/>
                        <a:t>較多雜訊</a:t>
                      </a:r>
                    </a:p>
                  </a:txBody>
                  <a:tcPr anchor="ctr"/>
                </a:tc>
                <a:extLst>
                  <a:ext uri="{0D108BD9-81ED-4DB2-BD59-A6C34878D82A}">
                    <a16:rowId xmlns:a16="http://schemas.microsoft.com/office/drawing/2014/main" val="238791950"/>
                  </a:ext>
                </a:extLst>
              </a:tr>
              <a:tr h="1046807">
                <a:tc>
                  <a:txBody>
                    <a:bodyPr/>
                    <a:lstStyle/>
                    <a:p>
                      <a:pPr algn="ctr"/>
                      <a:r>
                        <a:rPr lang="zh-TW" altLang="en-US" dirty="0"/>
                        <a:t>圖片處理效率</a:t>
                      </a:r>
                    </a:p>
                  </a:txBody>
                  <a:tcPr anchor="ctr"/>
                </a:tc>
                <a:tc>
                  <a:txBody>
                    <a:bodyPr/>
                    <a:lstStyle/>
                    <a:p>
                      <a:pPr algn="ctr"/>
                      <a:r>
                        <a:rPr lang="zh-TW" altLang="en-US" dirty="0"/>
                        <a:t>慢</a:t>
                      </a:r>
                    </a:p>
                  </a:txBody>
                  <a:tcPr anchor="ctr"/>
                </a:tc>
                <a:tc>
                  <a:txBody>
                    <a:bodyPr/>
                    <a:lstStyle/>
                    <a:p>
                      <a:pPr algn="ctr"/>
                      <a:r>
                        <a:rPr lang="zh-TW" altLang="en-US" dirty="0">
                          <a:solidFill>
                            <a:srgbClr val="FF0000"/>
                          </a:solidFill>
                        </a:rPr>
                        <a:t>快</a:t>
                      </a:r>
                    </a:p>
                  </a:txBody>
                  <a:tcPr anchor="ctr"/>
                </a:tc>
                <a:extLst>
                  <a:ext uri="{0D108BD9-81ED-4DB2-BD59-A6C34878D82A}">
                    <a16:rowId xmlns:a16="http://schemas.microsoft.com/office/drawing/2014/main" val="2698320783"/>
                  </a:ext>
                </a:extLst>
              </a:tr>
              <a:tr h="1046807">
                <a:tc>
                  <a:txBody>
                    <a:bodyPr/>
                    <a:lstStyle/>
                    <a:p>
                      <a:pPr algn="ctr"/>
                      <a:r>
                        <a:rPr lang="zh-TW" altLang="en-US" dirty="0"/>
                        <a:t>影像處理效率</a:t>
                      </a:r>
                    </a:p>
                  </a:txBody>
                  <a:tcPr anchor="ctr"/>
                </a:tc>
                <a:tc>
                  <a:txBody>
                    <a:bodyPr/>
                    <a:lstStyle/>
                    <a:p>
                      <a:pPr algn="ctr"/>
                      <a:r>
                        <a:rPr lang="zh-TW" altLang="en-US" dirty="0"/>
                        <a:t>慢</a:t>
                      </a:r>
                    </a:p>
                  </a:txBody>
                  <a:tcPr anchor="ctr"/>
                </a:tc>
                <a:tc>
                  <a:txBody>
                    <a:bodyPr/>
                    <a:lstStyle/>
                    <a:p>
                      <a:pPr algn="ctr"/>
                      <a:r>
                        <a:rPr lang="zh-TW" altLang="en-US" dirty="0">
                          <a:solidFill>
                            <a:srgbClr val="FF0000"/>
                          </a:solidFill>
                        </a:rPr>
                        <a:t>快</a:t>
                      </a:r>
                    </a:p>
                  </a:txBody>
                  <a:tcPr anchor="ctr"/>
                </a:tc>
                <a:extLst>
                  <a:ext uri="{0D108BD9-81ED-4DB2-BD59-A6C34878D82A}">
                    <a16:rowId xmlns:a16="http://schemas.microsoft.com/office/drawing/2014/main" val="2089973651"/>
                  </a:ext>
                </a:extLst>
              </a:tr>
              <a:tr h="1046807">
                <a:tc>
                  <a:txBody>
                    <a:bodyPr/>
                    <a:lstStyle/>
                    <a:p>
                      <a:pPr algn="ctr"/>
                      <a:r>
                        <a:rPr lang="en-US" altLang="zh-TW" dirty="0"/>
                        <a:t>Real-time</a:t>
                      </a:r>
                      <a:r>
                        <a:rPr lang="en-US" altLang="zh-TW" baseline="0" dirty="0"/>
                        <a:t> </a:t>
                      </a:r>
                      <a:r>
                        <a:rPr lang="zh-TW" altLang="en-US" baseline="0" dirty="0"/>
                        <a:t>即時影像處理</a:t>
                      </a:r>
                      <a:endParaRPr lang="zh-TW" altLang="en-US" dirty="0"/>
                    </a:p>
                  </a:txBody>
                  <a:tcPr anchor="ctr"/>
                </a:tc>
                <a:tc>
                  <a:txBody>
                    <a:bodyPr/>
                    <a:lstStyle/>
                    <a:p>
                      <a:pPr algn="ctr"/>
                      <a:r>
                        <a:rPr lang="zh-TW" altLang="en-US" dirty="0"/>
                        <a:t>卡頓</a:t>
                      </a:r>
                    </a:p>
                  </a:txBody>
                  <a:tcPr anchor="ctr"/>
                </a:tc>
                <a:tc>
                  <a:txBody>
                    <a:bodyPr/>
                    <a:lstStyle/>
                    <a:p>
                      <a:pPr algn="ctr"/>
                      <a:r>
                        <a:rPr lang="zh-TW" altLang="en-US" dirty="0">
                          <a:solidFill>
                            <a:srgbClr val="FF0000"/>
                          </a:solidFill>
                        </a:rPr>
                        <a:t>順暢</a:t>
                      </a:r>
                    </a:p>
                  </a:txBody>
                  <a:tcPr anchor="ctr"/>
                </a:tc>
                <a:extLst>
                  <a:ext uri="{0D108BD9-81ED-4DB2-BD59-A6C34878D82A}">
                    <a16:rowId xmlns:a16="http://schemas.microsoft.com/office/drawing/2014/main" val="3774932261"/>
                  </a:ext>
                </a:extLst>
              </a:tr>
            </a:tbl>
          </a:graphicData>
        </a:graphic>
      </p:graphicFrame>
      <p:cxnSp>
        <p:nvCxnSpPr>
          <p:cNvPr id="6" name="直線接點 5"/>
          <p:cNvCxnSpPr/>
          <p:nvPr/>
        </p:nvCxnSpPr>
        <p:spPr>
          <a:xfrm>
            <a:off x="3935894" y="469681"/>
            <a:ext cx="2531167" cy="1650667"/>
          </a:xfrm>
          <a:prstGeom prst="line">
            <a:avLst/>
          </a:prstGeom>
        </p:spPr>
        <p:style>
          <a:lnRef idx="1">
            <a:schemeClr val="dk1"/>
          </a:lnRef>
          <a:fillRef idx="0">
            <a:schemeClr val="dk1"/>
          </a:fillRef>
          <a:effectRef idx="0">
            <a:schemeClr val="dk1"/>
          </a:effectRef>
          <a:fontRef idx="minor">
            <a:schemeClr val="tx1"/>
          </a:fontRef>
        </p:style>
      </p:cxnSp>
      <p:sp>
        <p:nvSpPr>
          <p:cNvPr id="7" name="文字方塊 6"/>
          <p:cNvSpPr txBox="1"/>
          <p:nvPr/>
        </p:nvSpPr>
        <p:spPr>
          <a:xfrm>
            <a:off x="5081936" y="755362"/>
            <a:ext cx="1239352" cy="400110"/>
          </a:xfrm>
          <a:prstGeom prst="rect">
            <a:avLst/>
          </a:prstGeom>
          <a:noFill/>
        </p:spPr>
        <p:txBody>
          <a:bodyPr wrap="square" rtlCol="0">
            <a:spAutoFit/>
          </a:bodyPr>
          <a:lstStyle/>
          <a:p>
            <a:r>
              <a:rPr lang="en-US" altLang="zh-TW" sz="2000" b="1" dirty="0"/>
              <a:t>Algorithm</a:t>
            </a:r>
          </a:p>
        </p:txBody>
      </p:sp>
      <p:sp>
        <p:nvSpPr>
          <p:cNvPr id="18" name="文字方塊 17"/>
          <p:cNvSpPr txBox="1"/>
          <p:nvPr/>
        </p:nvSpPr>
        <p:spPr>
          <a:xfrm>
            <a:off x="4121153" y="1437855"/>
            <a:ext cx="1239352" cy="400110"/>
          </a:xfrm>
          <a:prstGeom prst="rect">
            <a:avLst/>
          </a:prstGeom>
          <a:noFill/>
        </p:spPr>
        <p:txBody>
          <a:bodyPr wrap="square" rtlCol="0">
            <a:spAutoFit/>
          </a:bodyPr>
          <a:lstStyle/>
          <a:p>
            <a:r>
              <a:rPr lang="en-US" altLang="zh-TW" sz="2000" b="1" dirty="0"/>
              <a:t>Compare</a:t>
            </a:r>
          </a:p>
        </p:txBody>
      </p:sp>
    </p:spTree>
    <p:extLst>
      <p:ext uri="{BB962C8B-B14F-4D97-AF65-F5344CB8AC3E}">
        <p14:creationId xmlns:p14="http://schemas.microsoft.com/office/powerpoint/2010/main" val="12317605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oogle Shape;139;p27"/>
          <p:cNvPicPr preferRelativeResize="0"/>
          <p:nvPr/>
        </p:nvPicPr>
        <p:blipFill>
          <a:blip r:embed="rId3">
            <a:alphaModFix/>
          </a:blip>
          <a:stretch>
            <a:fillRect/>
          </a:stretch>
        </p:blipFill>
        <p:spPr>
          <a:xfrm>
            <a:off x="777747" y="2615388"/>
            <a:ext cx="1792730" cy="1659441"/>
          </a:xfrm>
          <a:prstGeom prst="rect">
            <a:avLst/>
          </a:prstGeom>
          <a:noFill/>
          <a:ln>
            <a:noFill/>
          </a:ln>
        </p:spPr>
      </p:pic>
      <p:pic>
        <p:nvPicPr>
          <p:cNvPr id="6" name="圖片 5"/>
          <p:cNvPicPr>
            <a:picLocks noChangeAspect="1"/>
          </p:cNvPicPr>
          <p:nvPr/>
        </p:nvPicPr>
        <p:blipFill>
          <a:blip r:embed="rId4"/>
          <a:stretch>
            <a:fillRect/>
          </a:stretch>
        </p:blipFill>
        <p:spPr>
          <a:xfrm>
            <a:off x="4642730" y="2654987"/>
            <a:ext cx="1920120" cy="1640699"/>
          </a:xfrm>
          <a:prstGeom prst="rect">
            <a:avLst/>
          </a:prstGeom>
        </p:spPr>
      </p:pic>
      <p:pic>
        <p:nvPicPr>
          <p:cNvPr id="7" name="圖片 6"/>
          <p:cNvPicPr>
            <a:picLocks noChangeAspect="1"/>
          </p:cNvPicPr>
          <p:nvPr/>
        </p:nvPicPr>
        <p:blipFill>
          <a:blip r:embed="rId5"/>
          <a:stretch>
            <a:fillRect/>
          </a:stretch>
        </p:blipFill>
        <p:spPr>
          <a:xfrm>
            <a:off x="8563749" y="2654987"/>
            <a:ext cx="1921387" cy="1682397"/>
          </a:xfrm>
          <a:prstGeom prst="rect">
            <a:avLst/>
          </a:prstGeom>
        </p:spPr>
      </p:pic>
      <p:pic>
        <p:nvPicPr>
          <p:cNvPr id="8" name="Google Shape;141;p27"/>
          <p:cNvPicPr preferRelativeResize="0"/>
          <p:nvPr/>
        </p:nvPicPr>
        <p:blipFill>
          <a:blip r:embed="rId6">
            <a:alphaModFix/>
          </a:blip>
          <a:stretch>
            <a:fillRect/>
          </a:stretch>
        </p:blipFill>
        <p:spPr>
          <a:xfrm>
            <a:off x="4640829" y="599110"/>
            <a:ext cx="1921387" cy="1752078"/>
          </a:xfrm>
          <a:prstGeom prst="rect">
            <a:avLst/>
          </a:prstGeom>
          <a:noFill/>
          <a:ln>
            <a:noFill/>
          </a:ln>
        </p:spPr>
      </p:pic>
      <p:pic>
        <p:nvPicPr>
          <p:cNvPr id="9" name="Google Shape;142;p27"/>
          <p:cNvPicPr preferRelativeResize="0"/>
          <p:nvPr/>
        </p:nvPicPr>
        <p:blipFill>
          <a:blip r:embed="rId7">
            <a:alphaModFix/>
          </a:blip>
          <a:stretch>
            <a:fillRect/>
          </a:stretch>
        </p:blipFill>
        <p:spPr>
          <a:xfrm>
            <a:off x="8563749" y="529409"/>
            <a:ext cx="1921387" cy="1756914"/>
          </a:xfrm>
          <a:prstGeom prst="rect">
            <a:avLst/>
          </a:prstGeom>
          <a:noFill/>
          <a:ln>
            <a:noFill/>
          </a:ln>
        </p:spPr>
      </p:pic>
      <p:pic>
        <p:nvPicPr>
          <p:cNvPr id="10" name="Google Shape;140;p27"/>
          <p:cNvPicPr preferRelativeResize="0"/>
          <p:nvPr/>
        </p:nvPicPr>
        <p:blipFill>
          <a:blip r:embed="rId8">
            <a:alphaModFix/>
          </a:blip>
          <a:stretch>
            <a:fillRect/>
          </a:stretch>
        </p:blipFill>
        <p:spPr>
          <a:xfrm>
            <a:off x="4640829" y="4700632"/>
            <a:ext cx="1921387" cy="1749819"/>
          </a:xfrm>
          <a:prstGeom prst="rect">
            <a:avLst/>
          </a:prstGeom>
          <a:noFill/>
          <a:ln>
            <a:noFill/>
          </a:ln>
        </p:spPr>
      </p:pic>
      <p:sp>
        <p:nvSpPr>
          <p:cNvPr id="11" name="Google Shape;144;p27"/>
          <p:cNvSpPr txBox="1"/>
          <p:nvPr/>
        </p:nvSpPr>
        <p:spPr>
          <a:xfrm>
            <a:off x="7944549" y="5305420"/>
            <a:ext cx="3509709" cy="1378799"/>
          </a:xfrm>
          <a:prstGeom prst="rect">
            <a:avLst/>
          </a:prstGeom>
          <a:noFill/>
          <a:ln>
            <a:noFill/>
          </a:ln>
        </p:spPr>
        <p:txBody>
          <a:bodyPr spcFirstLastPara="1" wrap="square" lIns="121900" tIns="121900" rIns="121900" bIns="121900" anchor="t" anchorCtr="0">
            <a:spAutoFit/>
          </a:bodyPr>
          <a:lstStyle/>
          <a:p>
            <a:pPr marL="285750" indent="-285750">
              <a:lnSpc>
                <a:spcPct val="115000"/>
              </a:lnSpc>
              <a:buFont typeface="Arial" panose="020B0604020202020204" pitchFamily="34" charset="0"/>
              <a:buChar char="•"/>
            </a:pPr>
            <a:r>
              <a:rPr lang="zh-TW" altLang="en-US" sz="1600" dirty="0">
                <a:solidFill>
                  <a:srgbClr val="111111"/>
                </a:solidFill>
                <a:highlight>
                  <a:srgbClr val="FFFFFF"/>
                </a:highlight>
              </a:rPr>
              <a:t>圖片來源</a:t>
            </a:r>
            <a:r>
              <a:rPr lang="en-US" altLang="zh-TW" sz="1600" dirty="0">
                <a:solidFill>
                  <a:srgbClr val="111111"/>
                </a:solidFill>
                <a:highlight>
                  <a:srgbClr val="FFFFFF"/>
                </a:highlight>
              </a:rPr>
              <a:t>:《Low cost blood vein detection system based on near-infrared LEDs and image-processing techniques》</a:t>
            </a:r>
            <a:endParaRPr sz="1600" dirty="0">
              <a:solidFill>
                <a:srgbClr val="111111"/>
              </a:solidFill>
              <a:highlight>
                <a:srgbClr val="FFFFFF"/>
              </a:highlight>
            </a:endParaRPr>
          </a:p>
        </p:txBody>
      </p:sp>
      <p:sp>
        <p:nvSpPr>
          <p:cNvPr id="12" name="Google Shape;100;g11dd09ba43a_0_6"/>
          <p:cNvSpPr txBox="1"/>
          <p:nvPr/>
        </p:nvSpPr>
        <p:spPr>
          <a:xfrm>
            <a:off x="417684" y="2153688"/>
            <a:ext cx="2968500" cy="461700"/>
          </a:xfrm>
          <a:prstGeom prst="rect">
            <a:avLst/>
          </a:prstGeom>
          <a:noFill/>
          <a:ln>
            <a:noFill/>
          </a:ln>
        </p:spPr>
        <p:txBody>
          <a:bodyPr spcFirstLastPara="1" wrap="square" lIns="91425" tIns="91425" rIns="91425" bIns="91425" anchor="t" anchorCtr="0">
            <a:spAutoFit/>
          </a:bodyPr>
          <a:lstStyle/>
          <a:p>
            <a:pPr marL="457200" lvl="0" indent="-342900" algn="l" rtl="0">
              <a:spcBef>
                <a:spcPts val="0"/>
              </a:spcBef>
              <a:spcAft>
                <a:spcPts val="0"/>
              </a:spcAft>
              <a:buSzPts val="1800"/>
              <a:buChar char="●"/>
            </a:pPr>
            <a:r>
              <a:rPr lang="en-US" sz="1800" b="1" dirty="0" err="1"/>
              <a:t>Original_image</a:t>
            </a:r>
            <a:endParaRPr sz="1800" b="1" dirty="0"/>
          </a:p>
        </p:txBody>
      </p:sp>
      <p:sp>
        <p:nvSpPr>
          <p:cNvPr id="13" name="文字方塊 12"/>
          <p:cNvSpPr txBox="1"/>
          <p:nvPr/>
        </p:nvSpPr>
        <p:spPr>
          <a:xfrm>
            <a:off x="4707089" y="204276"/>
            <a:ext cx="1708085" cy="400110"/>
          </a:xfrm>
          <a:prstGeom prst="rect">
            <a:avLst/>
          </a:prstGeom>
          <a:noFill/>
        </p:spPr>
        <p:txBody>
          <a:bodyPr wrap="square" rtlCol="0">
            <a:spAutoFit/>
          </a:bodyPr>
          <a:lstStyle/>
          <a:p>
            <a:r>
              <a:rPr lang="zh-TW" altLang="en-US" sz="2000" b="1" dirty="0"/>
              <a:t>法</a:t>
            </a:r>
            <a:r>
              <a:rPr lang="en-US" altLang="zh-TW" sz="2000" b="1" dirty="0"/>
              <a:t>1:</a:t>
            </a:r>
            <a:r>
              <a:rPr lang="zh-TW" altLang="en-US" sz="2000" b="1" dirty="0"/>
              <a:t>處理成效</a:t>
            </a:r>
          </a:p>
        </p:txBody>
      </p:sp>
      <p:sp>
        <p:nvSpPr>
          <p:cNvPr id="14" name="文字方塊 13"/>
          <p:cNvSpPr txBox="1"/>
          <p:nvPr/>
        </p:nvSpPr>
        <p:spPr>
          <a:xfrm>
            <a:off x="4640829" y="2286323"/>
            <a:ext cx="1840607" cy="400110"/>
          </a:xfrm>
          <a:prstGeom prst="rect">
            <a:avLst/>
          </a:prstGeom>
          <a:noFill/>
        </p:spPr>
        <p:txBody>
          <a:bodyPr wrap="square" rtlCol="0">
            <a:spAutoFit/>
          </a:bodyPr>
          <a:lstStyle/>
          <a:p>
            <a:r>
              <a:rPr lang="zh-TW" altLang="en-US" sz="2000" b="1" dirty="0"/>
              <a:t>法</a:t>
            </a:r>
            <a:r>
              <a:rPr lang="en-US" altLang="zh-TW" sz="2000" b="1" dirty="0"/>
              <a:t>2:</a:t>
            </a:r>
            <a:r>
              <a:rPr lang="zh-TW" altLang="en-US" sz="2000" b="1" dirty="0"/>
              <a:t>處理成效</a:t>
            </a:r>
          </a:p>
        </p:txBody>
      </p:sp>
      <p:sp>
        <p:nvSpPr>
          <p:cNvPr id="15" name="文字方塊 14"/>
          <p:cNvSpPr txBox="1"/>
          <p:nvPr/>
        </p:nvSpPr>
        <p:spPr>
          <a:xfrm>
            <a:off x="4688333" y="4295686"/>
            <a:ext cx="1726841" cy="400110"/>
          </a:xfrm>
          <a:prstGeom prst="rect">
            <a:avLst/>
          </a:prstGeom>
          <a:noFill/>
        </p:spPr>
        <p:txBody>
          <a:bodyPr wrap="square" rtlCol="0">
            <a:spAutoFit/>
          </a:bodyPr>
          <a:lstStyle/>
          <a:p>
            <a:r>
              <a:rPr lang="zh-TW" altLang="en-US" sz="2000" b="1" dirty="0"/>
              <a:t>論文提供</a:t>
            </a:r>
          </a:p>
        </p:txBody>
      </p:sp>
      <p:sp>
        <p:nvSpPr>
          <p:cNvPr id="16" name="文字方塊 15"/>
          <p:cNvSpPr txBox="1"/>
          <p:nvPr/>
        </p:nvSpPr>
        <p:spPr>
          <a:xfrm>
            <a:off x="8670399" y="160745"/>
            <a:ext cx="1708085" cy="400110"/>
          </a:xfrm>
          <a:prstGeom prst="rect">
            <a:avLst/>
          </a:prstGeom>
          <a:noFill/>
        </p:spPr>
        <p:txBody>
          <a:bodyPr wrap="square" rtlCol="0">
            <a:spAutoFit/>
          </a:bodyPr>
          <a:lstStyle/>
          <a:p>
            <a:r>
              <a:rPr lang="en-US" altLang="zh-TW" sz="2000" b="1" dirty="0" err="1"/>
              <a:t>Final_output</a:t>
            </a:r>
            <a:endParaRPr lang="en-US" altLang="zh-TW" sz="2000" b="1" dirty="0"/>
          </a:p>
        </p:txBody>
      </p:sp>
      <p:sp>
        <p:nvSpPr>
          <p:cNvPr id="17" name="Google Shape;140;g11dd09ba43a_0_18"/>
          <p:cNvSpPr/>
          <p:nvPr/>
        </p:nvSpPr>
        <p:spPr>
          <a:xfrm>
            <a:off x="6944232" y="1178198"/>
            <a:ext cx="1311872" cy="292793"/>
          </a:xfrm>
          <a:prstGeom prst="rightArrow">
            <a:avLst>
              <a:gd name="adj1" fmla="val 50000"/>
              <a:gd name="adj2" fmla="val 50000"/>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40;g11dd09ba43a_0_18"/>
          <p:cNvSpPr/>
          <p:nvPr/>
        </p:nvSpPr>
        <p:spPr>
          <a:xfrm>
            <a:off x="6944232" y="3173876"/>
            <a:ext cx="1311872" cy="292793"/>
          </a:xfrm>
          <a:prstGeom prst="rightArrow">
            <a:avLst>
              <a:gd name="adj1" fmla="val 50000"/>
              <a:gd name="adj2" fmla="val 50000"/>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40;g11dd09ba43a_0_18"/>
          <p:cNvSpPr/>
          <p:nvPr/>
        </p:nvSpPr>
        <p:spPr>
          <a:xfrm>
            <a:off x="2625721" y="3218157"/>
            <a:ext cx="1885443" cy="204229"/>
          </a:xfrm>
          <a:prstGeom prst="rightArrow">
            <a:avLst>
              <a:gd name="adj1" fmla="val 50000"/>
              <a:gd name="adj2" fmla="val 50000"/>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40;g11dd09ba43a_0_18"/>
          <p:cNvSpPr/>
          <p:nvPr/>
        </p:nvSpPr>
        <p:spPr>
          <a:xfrm>
            <a:off x="3543970" y="5400216"/>
            <a:ext cx="984364" cy="170584"/>
          </a:xfrm>
          <a:prstGeom prst="rightArrow">
            <a:avLst>
              <a:gd name="adj1" fmla="val 50000"/>
              <a:gd name="adj2" fmla="val 50000"/>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40;g11dd09ba43a_0_18"/>
          <p:cNvSpPr/>
          <p:nvPr/>
        </p:nvSpPr>
        <p:spPr>
          <a:xfrm>
            <a:off x="3507251" y="1262092"/>
            <a:ext cx="1021083" cy="145774"/>
          </a:xfrm>
          <a:prstGeom prst="rightArrow">
            <a:avLst>
              <a:gd name="adj1" fmla="val 50000"/>
              <a:gd name="adj2" fmla="val 50000"/>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3" name="直線接點 22"/>
          <p:cNvCxnSpPr/>
          <p:nvPr/>
        </p:nvCxnSpPr>
        <p:spPr>
          <a:xfrm>
            <a:off x="3540006" y="1324594"/>
            <a:ext cx="36719" cy="4183704"/>
          </a:xfrm>
          <a:prstGeom prst="line">
            <a:avLst/>
          </a:prstGeom>
          <a:ln w="762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2543325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圖片 10"/>
          <p:cNvPicPr>
            <a:picLocks noChangeAspect="1"/>
          </p:cNvPicPr>
          <p:nvPr/>
        </p:nvPicPr>
        <p:blipFill>
          <a:blip r:embed="rId2"/>
          <a:stretch>
            <a:fillRect/>
          </a:stretch>
        </p:blipFill>
        <p:spPr>
          <a:xfrm>
            <a:off x="4892297" y="3945904"/>
            <a:ext cx="6137882" cy="2583695"/>
          </a:xfrm>
          <a:prstGeom prst="rect">
            <a:avLst/>
          </a:prstGeom>
        </p:spPr>
      </p:pic>
      <p:pic>
        <p:nvPicPr>
          <p:cNvPr id="12" name="圖片 11"/>
          <p:cNvPicPr>
            <a:picLocks noChangeAspect="1"/>
          </p:cNvPicPr>
          <p:nvPr/>
        </p:nvPicPr>
        <p:blipFill>
          <a:blip r:embed="rId3"/>
          <a:stretch>
            <a:fillRect/>
          </a:stretch>
        </p:blipFill>
        <p:spPr>
          <a:xfrm>
            <a:off x="4892297" y="650576"/>
            <a:ext cx="6137883" cy="2593563"/>
          </a:xfrm>
          <a:prstGeom prst="rect">
            <a:avLst/>
          </a:prstGeom>
        </p:spPr>
      </p:pic>
      <p:pic>
        <p:nvPicPr>
          <p:cNvPr id="13" name="圖片 12"/>
          <p:cNvPicPr>
            <a:picLocks noChangeAspect="1"/>
          </p:cNvPicPr>
          <p:nvPr/>
        </p:nvPicPr>
        <p:blipFill>
          <a:blip r:embed="rId4"/>
          <a:stretch>
            <a:fillRect/>
          </a:stretch>
        </p:blipFill>
        <p:spPr>
          <a:xfrm>
            <a:off x="210529" y="1972390"/>
            <a:ext cx="3362325" cy="2851592"/>
          </a:xfrm>
          <a:prstGeom prst="rect">
            <a:avLst/>
          </a:prstGeom>
        </p:spPr>
      </p:pic>
      <p:sp>
        <p:nvSpPr>
          <p:cNvPr id="14" name="Google Shape;100;g11dd09ba43a_0_6"/>
          <p:cNvSpPr txBox="1"/>
          <p:nvPr/>
        </p:nvSpPr>
        <p:spPr>
          <a:xfrm>
            <a:off x="210529" y="1559461"/>
            <a:ext cx="2968500" cy="461700"/>
          </a:xfrm>
          <a:prstGeom prst="rect">
            <a:avLst/>
          </a:prstGeom>
          <a:noFill/>
          <a:ln>
            <a:noFill/>
          </a:ln>
        </p:spPr>
        <p:txBody>
          <a:bodyPr spcFirstLastPara="1" wrap="square" lIns="91425" tIns="91425" rIns="91425" bIns="91425" anchor="t" anchorCtr="0">
            <a:spAutoFit/>
          </a:bodyPr>
          <a:lstStyle/>
          <a:p>
            <a:pPr marL="457200" lvl="0" indent="-342900" algn="l" rtl="0">
              <a:spcBef>
                <a:spcPts val="0"/>
              </a:spcBef>
              <a:spcAft>
                <a:spcPts val="0"/>
              </a:spcAft>
              <a:buSzPts val="1800"/>
              <a:buChar char="●"/>
            </a:pPr>
            <a:r>
              <a:rPr lang="en-US" sz="1800" b="1" dirty="0" err="1"/>
              <a:t>Original_image</a:t>
            </a:r>
            <a:endParaRPr sz="1800" b="1" dirty="0"/>
          </a:p>
        </p:txBody>
      </p:sp>
      <p:sp>
        <p:nvSpPr>
          <p:cNvPr id="15" name="文字方塊 14"/>
          <p:cNvSpPr txBox="1"/>
          <p:nvPr/>
        </p:nvSpPr>
        <p:spPr>
          <a:xfrm>
            <a:off x="4892297" y="250466"/>
            <a:ext cx="1708085" cy="400110"/>
          </a:xfrm>
          <a:prstGeom prst="rect">
            <a:avLst/>
          </a:prstGeom>
          <a:noFill/>
        </p:spPr>
        <p:txBody>
          <a:bodyPr wrap="square" rtlCol="0">
            <a:spAutoFit/>
          </a:bodyPr>
          <a:lstStyle/>
          <a:p>
            <a:r>
              <a:rPr lang="zh-TW" altLang="en-US" sz="2000" b="1" dirty="0"/>
              <a:t>法</a:t>
            </a:r>
            <a:r>
              <a:rPr lang="en-US" altLang="zh-TW" sz="2000" b="1" dirty="0"/>
              <a:t>1:</a:t>
            </a:r>
            <a:r>
              <a:rPr lang="zh-TW" altLang="en-US" sz="2000" b="1" dirty="0"/>
              <a:t>處理成效</a:t>
            </a:r>
          </a:p>
        </p:txBody>
      </p:sp>
      <p:sp>
        <p:nvSpPr>
          <p:cNvPr id="16" name="文字方塊 15"/>
          <p:cNvSpPr txBox="1"/>
          <p:nvPr/>
        </p:nvSpPr>
        <p:spPr>
          <a:xfrm>
            <a:off x="4892297" y="3545794"/>
            <a:ext cx="1840607" cy="400110"/>
          </a:xfrm>
          <a:prstGeom prst="rect">
            <a:avLst/>
          </a:prstGeom>
          <a:noFill/>
        </p:spPr>
        <p:txBody>
          <a:bodyPr wrap="square" rtlCol="0">
            <a:spAutoFit/>
          </a:bodyPr>
          <a:lstStyle/>
          <a:p>
            <a:r>
              <a:rPr lang="zh-TW" altLang="en-US" sz="2000" b="1" dirty="0"/>
              <a:t>法</a:t>
            </a:r>
            <a:r>
              <a:rPr lang="en-US" altLang="zh-TW" sz="2000" b="1" dirty="0"/>
              <a:t>2:</a:t>
            </a:r>
            <a:r>
              <a:rPr lang="zh-TW" altLang="en-US" sz="2000" b="1" dirty="0"/>
              <a:t>處理成效</a:t>
            </a:r>
          </a:p>
        </p:txBody>
      </p:sp>
      <p:cxnSp>
        <p:nvCxnSpPr>
          <p:cNvPr id="17" name="直線接點 16"/>
          <p:cNvCxnSpPr/>
          <p:nvPr/>
        </p:nvCxnSpPr>
        <p:spPr>
          <a:xfrm>
            <a:off x="4214753" y="1947357"/>
            <a:ext cx="7182" cy="3615243"/>
          </a:xfrm>
          <a:prstGeom prst="line">
            <a:avLst/>
          </a:prstGeom>
          <a:ln w="76200"/>
        </p:spPr>
        <p:style>
          <a:lnRef idx="1">
            <a:schemeClr val="dk1"/>
          </a:lnRef>
          <a:fillRef idx="0">
            <a:schemeClr val="dk1"/>
          </a:fillRef>
          <a:effectRef idx="0">
            <a:schemeClr val="dk1"/>
          </a:effectRef>
          <a:fontRef idx="minor">
            <a:schemeClr val="tx1"/>
          </a:fontRef>
        </p:style>
      </p:cxnSp>
      <p:sp>
        <p:nvSpPr>
          <p:cNvPr id="19" name="Google Shape;140;g11dd09ba43a_0_18"/>
          <p:cNvSpPr/>
          <p:nvPr/>
        </p:nvSpPr>
        <p:spPr>
          <a:xfrm>
            <a:off x="4185437" y="1873553"/>
            <a:ext cx="466594" cy="147608"/>
          </a:xfrm>
          <a:prstGeom prst="rightArrow">
            <a:avLst>
              <a:gd name="adj1" fmla="val 50000"/>
              <a:gd name="adj2" fmla="val 50000"/>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40;g11dd09ba43a_0_18"/>
          <p:cNvSpPr/>
          <p:nvPr/>
        </p:nvSpPr>
        <p:spPr>
          <a:xfrm>
            <a:off x="4190921" y="5488796"/>
            <a:ext cx="466594" cy="147608"/>
          </a:xfrm>
          <a:prstGeom prst="rightArrow">
            <a:avLst>
              <a:gd name="adj1" fmla="val 50000"/>
              <a:gd name="adj2" fmla="val 50000"/>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40;g11dd09ba43a_0_18"/>
          <p:cNvSpPr/>
          <p:nvPr/>
        </p:nvSpPr>
        <p:spPr>
          <a:xfrm>
            <a:off x="3587512" y="3398186"/>
            <a:ext cx="584121" cy="147608"/>
          </a:xfrm>
          <a:prstGeom prst="rightArrow">
            <a:avLst>
              <a:gd name="adj1" fmla="val 50000"/>
              <a:gd name="adj2" fmla="val 50000"/>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863862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pic>
        <p:nvPicPr>
          <p:cNvPr id="146" name="Google Shape;146;p28"/>
          <p:cNvPicPr preferRelativeResize="0"/>
          <p:nvPr/>
        </p:nvPicPr>
        <p:blipFill rotWithShape="1">
          <a:blip r:embed="rId3">
            <a:alphaModFix/>
          </a:blip>
          <a:srcRect l="1289" t="2690" r="2018"/>
          <a:stretch/>
        </p:blipFill>
        <p:spPr>
          <a:xfrm>
            <a:off x="3091233" y="424069"/>
            <a:ext cx="6940663" cy="6235253"/>
          </a:xfrm>
          <a:prstGeom prst="rect">
            <a:avLst/>
          </a:prstGeom>
          <a:noFill/>
          <a:ln>
            <a:noFill/>
          </a:ln>
        </p:spPr>
      </p:pic>
      <p:sp>
        <p:nvSpPr>
          <p:cNvPr id="147" name="Google Shape;147;p28"/>
          <p:cNvSpPr txBox="1"/>
          <p:nvPr/>
        </p:nvSpPr>
        <p:spPr>
          <a:xfrm>
            <a:off x="276033" y="814134"/>
            <a:ext cx="2815200" cy="512883"/>
          </a:xfrm>
          <a:prstGeom prst="rect">
            <a:avLst/>
          </a:prstGeom>
          <a:noFill/>
          <a:ln>
            <a:noFill/>
          </a:ln>
        </p:spPr>
        <p:txBody>
          <a:bodyPr spcFirstLastPara="1" wrap="square" lIns="91433" tIns="91433" rIns="91433" bIns="91433" anchor="t" anchorCtr="0">
            <a:spAutoFit/>
          </a:bodyPr>
          <a:lstStyle/>
          <a:p>
            <a:pPr marL="457189" indent="-355591">
              <a:buSzPts val="1600"/>
              <a:buChar char="●"/>
            </a:pPr>
            <a:r>
              <a:rPr lang="en-US" altLang="zh-TW" sz="2133"/>
              <a:t>Real_time output</a:t>
            </a:r>
            <a:endParaRPr sz="2133"/>
          </a:p>
        </p:txBody>
      </p:sp>
    </p:spTree>
    <p:extLst>
      <p:ext uri="{BB962C8B-B14F-4D97-AF65-F5344CB8AC3E}">
        <p14:creationId xmlns:p14="http://schemas.microsoft.com/office/powerpoint/2010/main" val="35626257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530D618-94C6-4355-86BA-2076AACC56AD}"/>
              </a:ext>
            </a:extLst>
          </p:cNvPr>
          <p:cNvSpPr>
            <a:spLocks noGrp="1"/>
          </p:cNvSpPr>
          <p:nvPr>
            <p:ph type="title"/>
          </p:nvPr>
        </p:nvSpPr>
        <p:spPr>
          <a:xfrm>
            <a:off x="838200" y="232922"/>
            <a:ext cx="10515600" cy="1325563"/>
          </a:xfrm>
        </p:spPr>
        <p:txBody>
          <a:bodyPr/>
          <a:lstStyle/>
          <a:p>
            <a:r>
              <a:rPr lang="zh-TW" altLang="en-US" b="1" dirty="0">
                <a:latin typeface="微軟正黑體" panose="020B0604030504040204" pitchFamily="34" charset="-120"/>
                <a:ea typeface="微軟正黑體" panose="020B0604030504040204" pitchFamily="34" charset="-120"/>
              </a:rPr>
              <a:t>連接設備</a:t>
            </a:r>
            <a:r>
              <a:rPr lang="en-US" altLang="zh-TW" b="1" dirty="0">
                <a:latin typeface="微軟正黑體" panose="020B0604030504040204" pitchFamily="34" charset="-120"/>
                <a:ea typeface="微軟正黑體" panose="020B0604030504040204" pitchFamily="34" charset="-120"/>
              </a:rPr>
              <a:t>-Holographic Remoting</a:t>
            </a:r>
            <a:endParaRPr lang="zh-TW" altLang="en-US" b="1" dirty="0"/>
          </a:p>
        </p:txBody>
      </p:sp>
      <p:sp>
        <p:nvSpPr>
          <p:cNvPr id="6" name="內容版面配置區 5">
            <a:extLst>
              <a:ext uri="{FF2B5EF4-FFF2-40B4-BE49-F238E27FC236}">
                <a16:creationId xmlns:a16="http://schemas.microsoft.com/office/drawing/2014/main" id="{6F7954E6-002B-4842-96F4-A1457FAE2198}"/>
              </a:ext>
            </a:extLst>
          </p:cNvPr>
          <p:cNvSpPr>
            <a:spLocks noGrp="1"/>
          </p:cNvSpPr>
          <p:nvPr>
            <p:ph idx="1"/>
          </p:nvPr>
        </p:nvSpPr>
        <p:spPr/>
        <p:txBody>
          <a:bodyPr/>
          <a:lstStyle/>
          <a:p>
            <a:r>
              <a:rPr lang="zh-TW" altLang="en-US" dirty="0">
                <a:latin typeface="微軟正黑體" panose="020B0604030504040204" pitchFamily="34" charset="-120"/>
                <a:ea typeface="微軟正黑體" panose="020B0604030504040204" pitchFamily="34" charset="-120"/>
              </a:rPr>
              <a:t>運行紅外線攝影</a:t>
            </a:r>
            <a:r>
              <a:rPr lang="en-US" altLang="zh-TW" dirty="0">
                <a:latin typeface="微軟正黑體" panose="020B0604030504040204" pitchFamily="34" charset="-120"/>
                <a:ea typeface="微軟正黑體" panose="020B0604030504040204" pitchFamily="34" charset="-120"/>
              </a:rPr>
              <a:t>-Hololens2</a:t>
            </a:r>
            <a:r>
              <a:rPr lang="zh-TW" altLang="en-US" dirty="0">
                <a:latin typeface="微軟正黑體" panose="020B0604030504040204" pitchFamily="34" charset="-120"/>
                <a:ea typeface="微軟正黑體" panose="020B0604030504040204" pitchFamily="34" charset="-120"/>
              </a:rPr>
              <a:t>不支援外接攝影機</a:t>
            </a:r>
            <a:endParaRPr lang="en-US" altLang="zh-TW" dirty="0">
              <a:latin typeface="微軟正黑體" panose="020B0604030504040204" pitchFamily="34" charset="-120"/>
              <a:ea typeface="微軟正黑體" panose="020B0604030504040204" pitchFamily="34" charset="-120"/>
            </a:endParaRPr>
          </a:p>
          <a:p>
            <a:r>
              <a:rPr lang="zh-TW" altLang="en-US" dirty="0">
                <a:latin typeface="微軟正黑體" panose="020B0604030504040204" pitchFamily="34" charset="-120"/>
                <a:ea typeface="微軟正黑體" panose="020B0604030504040204" pitchFamily="34" charset="-120"/>
              </a:rPr>
              <a:t>運行時的使用體驗</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呈現高分辨率或高度複雜內容的應用程序可能需要更快的硬體處理。</a:t>
            </a:r>
          </a:p>
        </p:txBody>
      </p:sp>
      <p:pic>
        <p:nvPicPr>
          <p:cNvPr id="8" name="圖片 7">
            <a:extLst>
              <a:ext uri="{FF2B5EF4-FFF2-40B4-BE49-F238E27FC236}">
                <a16:creationId xmlns:a16="http://schemas.microsoft.com/office/drawing/2014/main" id="{EC161EA1-D59F-4F40-AD20-A688788DEF12}"/>
              </a:ext>
            </a:extLst>
          </p:cNvPr>
          <p:cNvPicPr>
            <a:picLocks noChangeAspect="1"/>
          </p:cNvPicPr>
          <p:nvPr/>
        </p:nvPicPr>
        <p:blipFill>
          <a:blip r:embed="rId2"/>
          <a:stretch>
            <a:fillRect/>
          </a:stretch>
        </p:blipFill>
        <p:spPr>
          <a:xfrm>
            <a:off x="3476290" y="3623710"/>
            <a:ext cx="5239419" cy="2935266"/>
          </a:xfrm>
          <a:prstGeom prst="rect">
            <a:avLst/>
          </a:prstGeom>
        </p:spPr>
      </p:pic>
    </p:spTree>
    <p:extLst>
      <p:ext uri="{BB962C8B-B14F-4D97-AF65-F5344CB8AC3E}">
        <p14:creationId xmlns:p14="http://schemas.microsoft.com/office/powerpoint/2010/main" val="28898087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內容版面配置區 3">
            <a:extLst>
              <a:ext uri="{FF2B5EF4-FFF2-40B4-BE49-F238E27FC236}">
                <a16:creationId xmlns:a16="http://schemas.microsoft.com/office/drawing/2014/main" id="{D3BF2CDE-E0FF-4573-A99D-735F84B13A35}"/>
              </a:ext>
            </a:extLst>
          </p:cNvPr>
          <p:cNvPicPr>
            <a:picLocks noGrp="1" noChangeAspect="1"/>
          </p:cNvPicPr>
          <p:nvPr>
            <p:ph idx="1"/>
          </p:nvPr>
        </p:nvPicPr>
        <p:blipFill>
          <a:blip r:embed="rId3"/>
          <a:stretch>
            <a:fillRect/>
          </a:stretch>
        </p:blipFill>
        <p:spPr>
          <a:xfrm>
            <a:off x="1094240" y="1421132"/>
            <a:ext cx="5052880" cy="4818723"/>
          </a:xfrm>
          <a:prstGeom prst="rect">
            <a:avLst/>
          </a:prstGeom>
        </p:spPr>
      </p:pic>
      <p:pic>
        <p:nvPicPr>
          <p:cNvPr id="2" name="圖片 1">
            <a:extLst>
              <a:ext uri="{FF2B5EF4-FFF2-40B4-BE49-F238E27FC236}">
                <a16:creationId xmlns:a16="http://schemas.microsoft.com/office/drawing/2014/main" id="{0C2FA8EB-E5C1-4DDE-B035-55682F6FA811}"/>
              </a:ext>
            </a:extLst>
          </p:cNvPr>
          <p:cNvPicPr>
            <a:picLocks noChangeAspect="1"/>
          </p:cNvPicPr>
          <p:nvPr/>
        </p:nvPicPr>
        <p:blipFill>
          <a:blip r:embed="rId4"/>
          <a:stretch>
            <a:fillRect/>
          </a:stretch>
        </p:blipFill>
        <p:spPr>
          <a:xfrm>
            <a:off x="7130264" y="1923005"/>
            <a:ext cx="4131087" cy="2189575"/>
          </a:xfrm>
          <a:prstGeom prst="rect">
            <a:avLst/>
          </a:prstGeom>
        </p:spPr>
      </p:pic>
      <p:sp>
        <p:nvSpPr>
          <p:cNvPr id="5" name="矩形 4">
            <a:extLst>
              <a:ext uri="{FF2B5EF4-FFF2-40B4-BE49-F238E27FC236}">
                <a16:creationId xmlns:a16="http://schemas.microsoft.com/office/drawing/2014/main" id="{33A0A25C-5A99-4048-B5CF-0E86B1D9A722}"/>
              </a:ext>
            </a:extLst>
          </p:cNvPr>
          <p:cNvSpPr/>
          <p:nvPr/>
        </p:nvSpPr>
        <p:spPr>
          <a:xfrm>
            <a:off x="1094240" y="324893"/>
            <a:ext cx="7568665" cy="769441"/>
          </a:xfrm>
          <a:prstGeom prst="rect">
            <a:avLst/>
          </a:prstGeom>
        </p:spPr>
        <p:txBody>
          <a:bodyPr wrap="square">
            <a:spAutoFit/>
          </a:bodyPr>
          <a:lstStyle/>
          <a:p>
            <a:r>
              <a:rPr lang="zh-TW" altLang="en-US" sz="4400" b="1" dirty="0">
                <a:latin typeface="微軟正黑體" panose="020B0604030504040204" pitchFamily="34" charset="-120"/>
                <a:ea typeface="微軟正黑體" panose="020B0604030504040204" pitchFamily="34" charset="-120"/>
              </a:rPr>
              <a:t>比較對象</a:t>
            </a:r>
            <a:r>
              <a:rPr lang="en-US" altLang="zh-TW" sz="4400" b="1" dirty="0">
                <a:latin typeface="微軟正黑體" panose="020B0604030504040204" pitchFamily="34" charset="-120"/>
                <a:ea typeface="微軟正黑體" panose="020B0604030504040204" pitchFamily="34" charset="-120"/>
              </a:rPr>
              <a:t>-</a:t>
            </a:r>
            <a:r>
              <a:rPr lang="zh-TW" altLang="en-US" sz="4400" b="1" dirty="0">
                <a:latin typeface="微軟正黑體" panose="020B0604030504040204" pitchFamily="34" charset="-120"/>
                <a:ea typeface="微軟正黑體" panose="020B0604030504040204" pitchFamily="34" charset="-120"/>
              </a:rPr>
              <a:t>靜脈定位儀</a:t>
            </a:r>
          </a:p>
        </p:txBody>
      </p:sp>
      <p:sp>
        <p:nvSpPr>
          <p:cNvPr id="8" name="文字方塊 7">
            <a:extLst>
              <a:ext uri="{FF2B5EF4-FFF2-40B4-BE49-F238E27FC236}">
                <a16:creationId xmlns:a16="http://schemas.microsoft.com/office/drawing/2014/main" id="{E8810BBF-0F66-4E02-9302-3A3AFC41D583}"/>
              </a:ext>
            </a:extLst>
          </p:cNvPr>
          <p:cNvSpPr txBox="1"/>
          <p:nvPr/>
        </p:nvSpPr>
        <p:spPr>
          <a:xfrm>
            <a:off x="7130264" y="4674123"/>
            <a:ext cx="4212406" cy="1200329"/>
          </a:xfrm>
          <a:prstGeom prst="rect">
            <a:avLst/>
          </a:prstGeom>
          <a:noFill/>
        </p:spPr>
        <p:txBody>
          <a:bodyPr wrap="square" rtlCol="0">
            <a:spAutoFit/>
          </a:bodyPr>
          <a:lstStyle/>
          <a:p>
            <a:r>
              <a:rPr lang="en-US" altLang="zh-TW" dirty="0"/>
              <a:t>The end-user price of </a:t>
            </a:r>
            <a:r>
              <a:rPr lang="en-US" altLang="zh-TW" dirty="0" err="1"/>
              <a:t>VeinViewer</a:t>
            </a:r>
            <a:r>
              <a:rPr lang="en-US" altLang="zh-TW" dirty="0"/>
              <a:t> Flex is around 4500 to 6000 USD.</a:t>
            </a:r>
          </a:p>
          <a:p>
            <a:r>
              <a:rPr lang="en-US" altLang="zh-TW" dirty="0"/>
              <a:t>The end-user price of </a:t>
            </a:r>
            <a:r>
              <a:rPr lang="en-US" altLang="zh-TW" dirty="0" err="1"/>
              <a:t>VeinViewer</a:t>
            </a:r>
            <a:r>
              <a:rPr lang="en-US" altLang="zh-TW" dirty="0"/>
              <a:t> Vision2 is around 5000 to 8000 USD.</a:t>
            </a:r>
            <a:endParaRPr lang="zh-TW" altLang="en-US" dirty="0"/>
          </a:p>
        </p:txBody>
      </p:sp>
      <p:sp>
        <p:nvSpPr>
          <p:cNvPr id="9" name="文字方塊 8">
            <a:extLst>
              <a:ext uri="{FF2B5EF4-FFF2-40B4-BE49-F238E27FC236}">
                <a16:creationId xmlns:a16="http://schemas.microsoft.com/office/drawing/2014/main" id="{41D5925E-32A2-49CA-A03A-798E4A534F21}"/>
              </a:ext>
            </a:extLst>
          </p:cNvPr>
          <p:cNvSpPr txBox="1"/>
          <p:nvPr/>
        </p:nvSpPr>
        <p:spPr>
          <a:xfrm>
            <a:off x="8009847" y="6533107"/>
            <a:ext cx="6350000" cy="276999"/>
          </a:xfrm>
          <a:prstGeom prst="rect">
            <a:avLst/>
          </a:prstGeom>
          <a:noFill/>
        </p:spPr>
        <p:txBody>
          <a:bodyPr wrap="square" rtlCol="0">
            <a:spAutoFit/>
          </a:bodyPr>
          <a:lstStyle/>
          <a:p>
            <a:r>
              <a:rPr lang="zh-TW" altLang="en-US" sz="1200" dirty="0">
                <a:latin typeface="微軟正黑體" panose="020B0604030504040204" pitchFamily="34" charset="-120"/>
                <a:ea typeface="微軟正黑體" panose="020B0604030504040204" pitchFamily="34" charset="-120"/>
              </a:rPr>
              <a:t>資料來源</a:t>
            </a:r>
            <a:r>
              <a:rPr lang="en-US" altLang="zh-TW" sz="1200" dirty="0">
                <a:latin typeface="微軟正黑體" panose="020B0604030504040204" pitchFamily="34" charset="-120"/>
                <a:ea typeface="微軟正黑體" panose="020B0604030504040204" pitchFamily="34" charset="-120"/>
              </a:rPr>
              <a:t>:https://www.vein-finder.com/veinviewer-price/</a:t>
            </a:r>
            <a:endParaRPr lang="zh-TW" altLang="en-US" sz="1200"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41290110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66EC119-FC07-48A7-A8F7-14C8828B5924}"/>
              </a:ext>
            </a:extLst>
          </p:cNvPr>
          <p:cNvSpPr>
            <a:spLocks noGrp="1"/>
          </p:cNvSpPr>
          <p:nvPr>
            <p:ph type="title"/>
          </p:nvPr>
        </p:nvSpPr>
        <p:spPr/>
        <p:txBody>
          <a:bodyPr/>
          <a:lstStyle/>
          <a:p>
            <a:r>
              <a:rPr lang="en-US" altLang="zh-TW" b="1" dirty="0"/>
              <a:t>Outline</a:t>
            </a:r>
            <a:endParaRPr lang="zh-TW" altLang="en-US" b="1" dirty="0"/>
          </a:p>
        </p:txBody>
      </p:sp>
      <p:sp>
        <p:nvSpPr>
          <p:cNvPr id="3" name="內容版面配置區 2">
            <a:extLst>
              <a:ext uri="{FF2B5EF4-FFF2-40B4-BE49-F238E27FC236}">
                <a16:creationId xmlns:a16="http://schemas.microsoft.com/office/drawing/2014/main" id="{BDF0AA67-3EE7-46EA-9970-B7A15248AB51}"/>
              </a:ext>
            </a:extLst>
          </p:cNvPr>
          <p:cNvSpPr>
            <a:spLocks noGrp="1"/>
          </p:cNvSpPr>
          <p:nvPr>
            <p:ph idx="1"/>
          </p:nvPr>
        </p:nvSpPr>
        <p:spPr>
          <a:xfrm>
            <a:off x="838200" y="1690688"/>
            <a:ext cx="10515600" cy="4351338"/>
          </a:xfrm>
        </p:spPr>
        <p:txBody>
          <a:bodyPr>
            <a:normAutofit/>
          </a:bodyPr>
          <a:lstStyle/>
          <a:p>
            <a:r>
              <a:rPr lang="zh-TW" altLang="en-US" sz="1800" dirty="0">
                <a:latin typeface="微軟正黑體" panose="020B0604030504040204" pitchFamily="34" charset="-120"/>
                <a:ea typeface="微軟正黑體" panose="020B0604030504040204" pitchFamily="34" charset="-120"/>
              </a:rPr>
              <a:t>背景</a:t>
            </a:r>
            <a:endParaRPr lang="en-US" altLang="zh-TW" sz="1800" dirty="0">
              <a:latin typeface="微軟正黑體" panose="020B0604030504040204" pitchFamily="34" charset="-120"/>
              <a:ea typeface="微軟正黑體" panose="020B0604030504040204" pitchFamily="34" charset="-120"/>
            </a:endParaRPr>
          </a:p>
          <a:p>
            <a:pPr lvl="1"/>
            <a:r>
              <a:rPr lang="zh-TW" altLang="en-US" sz="1800" dirty="0">
                <a:latin typeface="微軟正黑體" panose="020B0604030504040204" pitchFamily="34" charset="-120"/>
                <a:ea typeface="微軟正黑體" panose="020B0604030504040204" pitchFamily="34" charset="-120"/>
              </a:rPr>
              <a:t>計畫摘要</a:t>
            </a:r>
            <a:endParaRPr lang="en-US" altLang="zh-TW" sz="1800" dirty="0">
              <a:latin typeface="微軟正黑體" panose="020B0604030504040204" pitchFamily="34" charset="-120"/>
              <a:ea typeface="微軟正黑體" panose="020B0604030504040204" pitchFamily="34" charset="-120"/>
            </a:endParaRPr>
          </a:p>
          <a:p>
            <a:pPr lvl="1"/>
            <a:r>
              <a:rPr lang="zh-TW" altLang="en-US" sz="1800" dirty="0">
                <a:latin typeface="微軟正黑體" panose="020B0604030504040204" pitchFamily="34" charset="-120"/>
                <a:ea typeface="微軟正黑體" panose="020B0604030504040204" pitchFamily="34" charset="-120"/>
              </a:rPr>
              <a:t>傳統注射方式</a:t>
            </a:r>
            <a:endParaRPr lang="en-US" altLang="zh-TW" sz="1800" dirty="0">
              <a:latin typeface="微軟正黑體" panose="020B0604030504040204" pitchFamily="34" charset="-120"/>
              <a:ea typeface="微軟正黑體" panose="020B0604030504040204" pitchFamily="34" charset="-120"/>
            </a:endParaRPr>
          </a:p>
          <a:p>
            <a:pPr lvl="1"/>
            <a:r>
              <a:rPr lang="zh-TW" altLang="en-US" sz="1800" dirty="0">
                <a:latin typeface="微軟正黑體" panose="020B0604030504040204" pitchFamily="34" charset="-120"/>
                <a:ea typeface="微軟正黑體" panose="020B0604030504040204" pitchFamily="34" charset="-120"/>
              </a:rPr>
              <a:t>靜脈顯像原理</a:t>
            </a:r>
            <a:endParaRPr lang="en-US" altLang="zh-TW" sz="1800" dirty="0">
              <a:latin typeface="微軟正黑體" panose="020B0604030504040204" pitchFamily="34" charset="-120"/>
              <a:ea typeface="微軟正黑體" panose="020B0604030504040204" pitchFamily="34" charset="-120"/>
            </a:endParaRPr>
          </a:p>
          <a:p>
            <a:pPr lvl="1"/>
            <a:r>
              <a:rPr lang="zh-TW" altLang="en-US" sz="1800" dirty="0">
                <a:latin typeface="微軟正黑體" panose="020B0604030504040204" pitchFamily="34" charset="-120"/>
                <a:ea typeface="微軟正黑體" panose="020B0604030504040204" pitchFamily="34" charset="-120"/>
              </a:rPr>
              <a:t>擴增實境原理</a:t>
            </a:r>
            <a:endParaRPr lang="en-US" altLang="zh-TW" sz="1800" dirty="0">
              <a:latin typeface="微軟正黑體" panose="020B0604030504040204" pitchFamily="34" charset="-120"/>
              <a:ea typeface="微軟正黑體" panose="020B0604030504040204" pitchFamily="34" charset="-120"/>
            </a:endParaRPr>
          </a:p>
          <a:p>
            <a:r>
              <a:rPr lang="zh-TW" altLang="en-US" sz="1800" dirty="0">
                <a:latin typeface="微軟正黑體" panose="020B0604030504040204" pitchFamily="34" charset="-120"/>
                <a:ea typeface="微軟正黑體" panose="020B0604030504040204" pitchFamily="34" charset="-120"/>
              </a:rPr>
              <a:t>方法</a:t>
            </a:r>
            <a:endParaRPr lang="en-US" altLang="zh-TW" sz="1800" dirty="0">
              <a:latin typeface="微軟正黑體" panose="020B0604030504040204" pitchFamily="34" charset="-120"/>
              <a:ea typeface="微軟正黑體" panose="020B0604030504040204" pitchFamily="34" charset="-120"/>
            </a:endParaRPr>
          </a:p>
          <a:p>
            <a:pPr lvl="1"/>
            <a:r>
              <a:rPr lang="zh-TW" altLang="en-US" sz="1800" dirty="0">
                <a:latin typeface="微軟正黑體" panose="020B0604030504040204" pitchFamily="34" charset="-120"/>
                <a:ea typeface="微軟正黑體" panose="020B0604030504040204" pitchFamily="34" charset="-120"/>
              </a:rPr>
              <a:t>影像處理</a:t>
            </a:r>
            <a:endParaRPr lang="en-US" altLang="zh-TW" sz="1800" dirty="0">
              <a:latin typeface="微軟正黑體" panose="020B0604030504040204" pitchFamily="34" charset="-120"/>
              <a:ea typeface="微軟正黑體" panose="020B0604030504040204" pitchFamily="34" charset="-120"/>
            </a:endParaRPr>
          </a:p>
          <a:p>
            <a:pPr lvl="1"/>
            <a:r>
              <a:rPr lang="zh-TW" altLang="en-US" sz="1800" dirty="0">
                <a:latin typeface="微軟正黑體" panose="020B0604030504040204" pitchFamily="34" charset="-120"/>
                <a:ea typeface="微軟正黑體" panose="020B0604030504040204" pitchFamily="34" charset="-120"/>
              </a:rPr>
              <a:t>連接設備</a:t>
            </a:r>
            <a:endParaRPr lang="en-US" altLang="zh-TW" sz="1800" dirty="0">
              <a:latin typeface="微軟正黑體" panose="020B0604030504040204" pitchFamily="34" charset="-120"/>
              <a:ea typeface="微軟正黑體" panose="020B0604030504040204" pitchFamily="34" charset="-120"/>
            </a:endParaRPr>
          </a:p>
          <a:p>
            <a:r>
              <a:rPr lang="zh-TW" altLang="en-US" sz="1800" dirty="0">
                <a:latin typeface="微軟正黑體" panose="020B0604030504040204" pitchFamily="34" charset="-120"/>
                <a:ea typeface="微軟正黑體" panose="020B0604030504040204" pitchFamily="34" charset="-120"/>
              </a:rPr>
              <a:t>比較對象</a:t>
            </a:r>
            <a:endParaRPr lang="en-US" altLang="zh-TW" sz="1800" dirty="0">
              <a:latin typeface="微軟正黑體" panose="020B0604030504040204" pitchFamily="34" charset="-120"/>
              <a:ea typeface="微軟正黑體" panose="020B0604030504040204" pitchFamily="34" charset="-120"/>
            </a:endParaRPr>
          </a:p>
          <a:p>
            <a:r>
              <a:rPr lang="zh-TW" altLang="en-US" sz="1800" dirty="0">
                <a:latin typeface="微軟正黑體" panose="020B0604030504040204" pitchFamily="34" charset="-120"/>
                <a:ea typeface="微軟正黑體" panose="020B0604030504040204" pitchFamily="34" charset="-120"/>
              </a:rPr>
              <a:t>總結</a:t>
            </a:r>
            <a:endParaRPr lang="en-US" altLang="zh-TW" sz="1800" dirty="0">
              <a:latin typeface="微軟正黑體" panose="020B0604030504040204" pitchFamily="34" charset="-120"/>
              <a:ea typeface="微軟正黑體" panose="020B0604030504040204" pitchFamily="34" charset="-120"/>
            </a:endParaRPr>
          </a:p>
          <a:p>
            <a:pPr lvl="1"/>
            <a:r>
              <a:rPr lang="zh-TW" altLang="en-US" sz="1800" dirty="0">
                <a:latin typeface="微軟正黑體" panose="020B0604030504040204" pitchFamily="34" charset="-120"/>
                <a:ea typeface="微軟正黑體" panose="020B0604030504040204" pitchFamily="34" charset="-120"/>
              </a:rPr>
              <a:t>智慧醫療</a:t>
            </a:r>
            <a:endParaRPr lang="en-US" altLang="zh-TW" sz="1800" dirty="0">
              <a:latin typeface="微軟正黑體" panose="020B0604030504040204" pitchFamily="34" charset="-120"/>
              <a:ea typeface="微軟正黑體" panose="020B0604030504040204" pitchFamily="34" charset="-120"/>
            </a:endParaRPr>
          </a:p>
          <a:p>
            <a:pPr lvl="1"/>
            <a:r>
              <a:rPr lang="zh-TW" altLang="en-US" sz="1800" dirty="0">
                <a:latin typeface="微軟正黑體" panose="020B0604030504040204" pitchFamily="34" charset="-120"/>
                <a:ea typeface="微軟正黑體" panose="020B0604030504040204" pitchFamily="34" charset="-120"/>
              </a:rPr>
              <a:t>預期完成之工作項目及成果</a:t>
            </a:r>
            <a:endParaRPr lang="en-US" altLang="zh-TW" sz="1800" dirty="0">
              <a:latin typeface="微軟正黑體" panose="020B0604030504040204" pitchFamily="34" charset="-120"/>
              <a:ea typeface="微軟正黑體" panose="020B0604030504040204" pitchFamily="34" charset="-120"/>
            </a:endParaRPr>
          </a:p>
          <a:p>
            <a:r>
              <a:rPr lang="zh-TW" altLang="en-US" sz="1800" dirty="0">
                <a:latin typeface="微軟正黑體" panose="020B0604030504040204" pitchFamily="34" charset="-120"/>
                <a:ea typeface="微軟正黑體" panose="020B0604030504040204" pitchFamily="34" charset="-120"/>
              </a:rPr>
              <a:t>參考資料</a:t>
            </a:r>
            <a:endParaRPr lang="en-US" altLang="zh-TW" sz="1800" dirty="0">
              <a:latin typeface="微軟正黑體" panose="020B0604030504040204" pitchFamily="34" charset="-120"/>
              <a:ea typeface="微軟正黑體" panose="020B0604030504040204" pitchFamily="34" charset="-120"/>
            </a:endParaRPr>
          </a:p>
          <a:p>
            <a:endParaRPr lang="en-US" altLang="zh-TW" sz="1800" dirty="0">
              <a:latin typeface="微軟正黑體" panose="020B0604030504040204" pitchFamily="34" charset="-120"/>
              <a:ea typeface="微軟正黑體" panose="020B0604030504040204" pitchFamily="34" charset="-120"/>
            </a:endParaRPr>
          </a:p>
          <a:p>
            <a:endParaRPr lang="en-US" altLang="zh-TW" sz="1800" dirty="0">
              <a:latin typeface="微軟正黑體" panose="020B0604030504040204" pitchFamily="34" charset="-120"/>
              <a:ea typeface="微軟正黑體" panose="020B0604030504040204" pitchFamily="34" charset="-120"/>
            </a:endParaRPr>
          </a:p>
          <a:p>
            <a:endParaRPr lang="en-US" altLang="zh-TW" sz="1800" dirty="0">
              <a:latin typeface="微軟正黑體" panose="020B0604030504040204" pitchFamily="34" charset="-120"/>
              <a:ea typeface="微軟正黑體" panose="020B0604030504040204" pitchFamily="34" charset="-120"/>
            </a:endParaRPr>
          </a:p>
          <a:p>
            <a:endParaRPr lang="en-US" altLang="zh-TW" sz="1800"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45702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2AE6362-0722-4CD1-AAAC-6C5890CE39FD}"/>
              </a:ext>
            </a:extLst>
          </p:cNvPr>
          <p:cNvSpPr>
            <a:spLocks noGrp="1"/>
          </p:cNvSpPr>
          <p:nvPr>
            <p:ph type="title"/>
          </p:nvPr>
        </p:nvSpPr>
        <p:spPr/>
        <p:txBody>
          <a:bodyPr/>
          <a:lstStyle/>
          <a:p>
            <a:r>
              <a:rPr lang="zh-TW" altLang="en-US" b="1" dirty="0">
                <a:latin typeface="微軟正黑體" panose="020B0604030504040204" pitchFamily="34" charset="-120"/>
                <a:ea typeface="微軟正黑體" panose="020B0604030504040204" pitchFamily="34" charset="-120"/>
              </a:rPr>
              <a:t>靜脈定位儀</a:t>
            </a:r>
            <a:r>
              <a:rPr lang="en-US" altLang="zh-TW" b="1" dirty="0">
                <a:latin typeface="微軟正黑體" panose="020B0604030504040204" pitchFamily="34" charset="-120"/>
                <a:ea typeface="微軟正黑體" panose="020B0604030504040204" pitchFamily="34" charset="-120"/>
              </a:rPr>
              <a:t>-</a:t>
            </a:r>
            <a:r>
              <a:rPr lang="zh-TW" altLang="en-US" b="1" dirty="0">
                <a:latin typeface="微軟正黑體" panose="020B0604030504040204" pitchFamily="34" charset="-120"/>
                <a:ea typeface="微軟正黑體" panose="020B0604030504040204" pitchFamily="34" charset="-120"/>
              </a:rPr>
              <a:t>價錢</a:t>
            </a:r>
          </a:p>
        </p:txBody>
      </p:sp>
      <p:pic>
        <p:nvPicPr>
          <p:cNvPr id="7" name="內容版面配置區 6">
            <a:extLst>
              <a:ext uri="{FF2B5EF4-FFF2-40B4-BE49-F238E27FC236}">
                <a16:creationId xmlns:a16="http://schemas.microsoft.com/office/drawing/2014/main" id="{367A4EA3-86E2-4067-9BC6-09E4EE0537BB}"/>
              </a:ext>
            </a:extLst>
          </p:cNvPr>
          <p:cNvPicPr>
            <a:picLocks noGrp="1" noChangeAspect="1"/>
          </p:cNvPicPr>
          <p:nvPr>
            <p:ph idx="1"/>
          </p:nvPr>
        </p:nvPicPr>
        <p:blipFill>
          <a:blip r:embed="rId3"/>
          <a:stretch>
            <a:fillRect/>
          </a:stretch>
        </p:blipFill>
        <p:spPr>
          <a:xfrm>
            <a:off x="842050" y="2099604"/>
            <a:ext cx="10511750" cy="3437596"/>
          </a:xfrm>
          <a:prstGeom prst="rect">
            <a:avLst/>
          </a:prstGeom>
        </p:spPr>
      </p:pic>
    </p:spTree>
    <p:extLst>
      <p:ext uri="{BB962C8B-B14F-4D97-AF65-F5344CB8AC3E}">
        <p14:creationId xmlns:p14="http://schemas.microsoft.com/office/powerpoint/2010/main" val="21890736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4B15D13-2910-4832-9512-145DE492172E}"/>
              </a:ext>
            </a:extLst>
          </p:cNvPr>
          <p:cNvSpPr>
            <a:spLocks noGrp="1"/>
          </p:cNvSpPr>
          <p:nvPr>
            <p:ph type="title"/>
          </p:nvPr>
        </p:nvSpPr>
        <p:spPr/>
        <p:txBody>
          <a:bodyPr>
            <a:normAutofit fontScale="90000"/>
          </a:bodyPr>
          <a:lstStyle/>
          <a:p>
            <a:r>
              <a:rPr lang="zh-TW" altLang="en-US" b="1" dirty="0">
                <a:latin typeface="微軟正黑體" panose="020B0604030504040204" pitchFamily="34" charset="-120"/>
                <a:ea typeface="微軟正黑體" panose="020B0604030504040204" pitchFamily="34" charset="-120"/>
              </a:rPr>
              <a:t>抽血的時候，找不到血管怎麼辦？ 苗醫推出「靜脈定位儀」 減少重複扎針 嘉惠鄉親</a:t>
            </a:r>
          </a:p>
        </p:txBody>
      </p:sp>
      <p:pic>
        <p:nvPicPr>
          <p:cNvPr id="1026" name="Picture 2" descr="圖檔：透過「靜脈定位儀」讓靜脈血管一覽無遺，減少扎針失敗的機會，進而減少病患的疼痛(開新視窗)">
            <a:extLst>
              <a:ext uri="{FF2B5EF4-FFF2-40B4-BE49-F238E27FC236}">
                <a16:creationId xmlns:a16="http://schemas.microsoft.com/office/drawing/2014/main" id="{6D2B3184-38E8-4AC7-BE08-199D60FA88FB}"/>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634744" y="1875353"/>
            <a:ext cx="2915939" cy="4569655"/>
          </a:xfrm>
          <a:prstGeom prst="rect">
            <a:avLst/>
          </a:prstGeom>
          <a:noFill/>
          <a:extLst>
            <a:ext uri="{909E8E84-426E-40DD-AFC4-6F175D3DCCD1}">
              <a14:hiddenFill xmlns:a14="http://schemas.microsoft.com/office/drawing/2010/main">
                <a:solidFill>
                  <a:srgbClr val="FFFFFF"/>
                </a:solidFill>
              </a14:hiddenFill>
            </a:ext>
          </a:extLst>
        </p:spPr>
      </p:pic>
      <p:sp>
        <p:nvSpPr>
          <p:cNvPr id="4" name="文字方塊 3">
            <a:extLst>
              <a:ext uri="{FF2B5EF4-FFF2-40B4-BE49-F238E27FC236}">
                <a16:creationId xmlns:a16="http://schemas.microsoft.com/office/drawing/2014/main" id="{7138E958-AB5B-437A-BDEE-D2A6A940E90C}"/>
              </a:ext>
            </a:extLst>
          </p:cNvPr>
          <p:cNvSpPr txBox="1"/>
          <p:nvPr/>
        </p:nvSpPr>
        <p:spPr>
          <a:xfrm>
            <a:off x="5842000" y="6581001"/>
            <a:ext cx="6350000" cy="276999"/>
          </a:xfrm>
          <a:prstGeom prst="rect">
            <a:avLst/>
          </a:prstGeom>
          <a:noFill/>
        </p:spPr>
        <p:txBody>
          <a:bodyPr wrap="square" rtlCol="0">
            <a:spAutoFit/>
          </a:bodyPr>
          <a:lstStyle/>
          <a:p>
            <a:r>
              <a:rPr lang="zh-TW" altLang="en-US" sz="1200" dirty="0">
                <a:latin typeface="微軟正黑體" panose="020B0604030504040204" pitchFamily="34" charset="-120"/>
                <a:ea typeface="微軟正黑體" panose="020B0604030504040204" pitchFamily="34" charset="-120"/>
              </a:rPr>
              <a:t>資料來源</a:t>
            </a:r>
            <a:r>
              <a:rPr lang="en-US" altLang="zh-TW" sz="1200" dirty="0">
                <a:latin typeface="微軟正黑體" panose="020B0604030504040204" pitchFamily="34" charset="-120"/>
                <a:ea typeface="微軟正黑體" panose="020B0604030504040204" pitchFamily="34" charset="-120"/>
              </a:rPr>
              <a:t>:https://www.mil.mohw.gov.tw/?aid=302&amp;pid=0&amp;page_name=detail&amp;iid=70</a:t>
            </a:r>
            <a:endParaRPr lang="zh-TW" altLang="en-US" sz="1200" dirty="0">
              <a:latin typeface="微軟正黑體" panose="020B0604030504040204" pitchFamily="34" charset="-120"/>
              <a:ea typeface="微軟正黑體" panose="020B0604030504040204" pitchFamily="34" charset="-120"/>
            </a:endParaRPr>
          </a:p>
        </p:txBody>
      </p:sp>
      <p:sp>
        <p:nvSpPr>
          <p:cNvPr id="5" name="文字方塊 4">
            <a:extLst>
              <a:ext uri="{FF2B5EF4-FFF2-40B4-BE49-F238E27FC236}">
                <a16:creationId xmlns:a16="http://schemas.microsoft.com/office/drawing/2014/main" id="{9A1E9108-66E4-4FEA-8740-45745ED8E63A}"/>
              </a:ext>
            </a:extLst>
          </p:cNvPr>
          <p:cNvSpPr txBox="1"/>
          <p:nvPr/>
        </p:nvSpPr>
        <p:spPr>
          <a:xfrm>
            <a:off x="5393944" y="2775186"/>
            <a:ext cx="5959856" cy="1384995"/>
          </a:xfrm>
          <a:prstGeom prst="rect">
            <a:avLst/>
          </a:prstGeom>
          <a:noFill/>
        </p:spPr>
        <p:txBody>
          <a:bodyPr wrap="square" rtlCol="0">
            <a:spAutoFit/>
          </a:bodyPr>
          <a:lstStyle/>
          <a:p>
            <a:r>
              <a:rPr lang="zh-TW" altLang="en-US" sz="2800" dirty="0">
                <a:latin typeface="微軟正黑體" panose="020B0604030504040204" pitchFamily="34" charset="-120"/>
                <a:ea typeface="微軟正黑體" panose="020B0604030504040204" pitchFamily="34" charset="-120"/>
              </a:rPr>
              <a:t>透過「靜脈定位儀」儀器攝影和影像的處理，可以將皮膚底下的血管走向，投射在皮膚上，減少扎針失敗的機會。</a:t>
            </a:r>
          </a:p>
        </p:txBody>
      </p:sp>
      <p:sp>
        <p:nvSpPr>
          <p:cNvPr id="6" name="文字方塊 5">
            <a:extLst>
              <a:ext uri="{FF2B5EF4-FFF2-40B4-BE49-F238E27FC236}">
                <a16:creationId xmlns:a16="http://schemas.microsoft.com/office/drawing/2014/main" id="{E9B342E0-CE7B-4156-8C17-787E7A20E44E}"/>
              </a:ext>
            </a:extLst>
          </p:cNvPr>
          <p:cNvSpPr txBox="1"/>
          <p:nvPr/>
        </p:nvSpPr>
        <p:spPr>
          <a:xfrm>
            <a:off x="10721848" y="6196089"/>
            <a:ext cx="1263904" cy="369332"/>
          </a:xfrm>
          <a:prstGeom prst="rect">
            <a:avLst/>
          </a:prstGeom>
          <a:noFill/>
        </p:spPr>
        <p:txBody>
          <a:bodyPr wrap="square" rtlCol="0">
            <a:spAutoFit/>
          </a:bodyPr>
          <a:lstStyle/>
          <a:p>
            <a:r>
              <a:rPr lang="en-US" altLang="zh-TW" dirty="0"/>
              <a:t>2020-05-12</a:t>
            </a:r>
            <a:endParaRPr lang="zh-TW" altLang="en-US" dirty="0"/>
          </a:p>
        </p:txBody>
      </p:sp>
    </p:spTree>
    <p:extLst>
      <p:ext uri="{BB962C8B-B14F-4D97-AF65-F5344CB8AC3E}">
        <p14:creationId xmlns:p14="http://schemas.microsoft.com/office/powerpoint/2010/main" val="35871279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C5693D6-DC85-4CE2-9B0F-0769ACC41378}"/>
              </a:ext>
            </a:extLst>
          </p:cNvPr>
          <p:cNvSpPr>
            <a:spLocks noGrp="1"/>
          </p:cNvSpPr>
          <p:nvPr>
            <p:ph type="title"/>
          </p:nvPr>
        </p:nvSpPr>
        <p:spPr>
          <a:xfrm>
            <a:off x="838199" y="500062"/>
            <a:ext cx="10515600" cy="1325563"/>
          </a:xfrm>
        </p:spPr>
        <p:txBody>
          <a:bodyPr/>
          <a:lstStyle/>
          <a:p>
            <a:r>
              <a:rPr lang="en-US" altLang="zh-TW" b="1" dirty="0" err="1">
                <a:latin typeface="微軟正黑體" panose="020B0604030504040204" pitchFamily="34" charset="-120"/>
                <a:ea typeface="微軟正黑體" panose="020B0604030504040204" pitchFamily="34" charset="-120"/>
              </a:rPr>
              <a:t>Evena</a:t>
            </a:r>
            <a:r>
              <a:rPr lang="en-US" altLang="zh-TW" b="1" dirty="0">
                <a:latin typeface="微軟正黑體" panose="020B0604030504040204" pitchFamily="34" charset="-120"/>
                <a:ea typeface="微軟正黑體" panose="020B0604030504040204" pitchFamily="34" charset="-120"/>
              </a:rPr>
              <a:t> Medical Eyes On </a:t>
            </a:r>
            <a:r>
              <a:rPr lang="en-US" altLang="zh-TW" b="1" dirty="0" err="1">
                <a:latin typeface="微軟正黑體" panose="020B0604030504040204" pitchFamily="34" charset="-120"/>
                <a:ea typeface="微軟正黑體" panose="020B0604030504040204" pitchFamily="34" charset="-120"/>
              </a:rPr>
              <a:t>Smartglasses</a:t>
            </a:r>
            <a:br>
              <a:rPr lang="en-US" altLang="zh-TW" b="1" dirty="0">
                <a:latin typeface="微軟正黑體" panose="020B0604030504040204" pitchFamily="34" charset="-120"/>
                <a:ea typeface="微軟正黑體" panose="020B0604030504040204" pitchFamily="34" charset="-120"/>
              </a:rPr>
            </a:br>
            <a:endParaRPr lang="zh-TW" altLang="en-US" b="1" dirty="0">
              <a:latin typeface="微軟正黑體" panose="020B0604030504040204" pitchFamily="34" charset="-120"/>
              <a:ea typeface="微軟正黑體" panose="020B0604030504040204" pitchFamily="34" charset="-120"/>
            </a:endParaRPr>
          </a:p>
        </p:txBody>
      </p:sp>
      <p:pic>
        <p:nvPicPr>
          <p:cNvPr id="7" name="內容版面配置區 3">
            <a:extLst>
              <a:ext uri="{FF2B5EF4-FFF2-40B4-BE49-F238E27FC236}">
                <a16:creationId xmlns:a16="http://schemas.microsoft.com/office/drawing/2014/main" id="{97224285-AAD7-45AF-8C81-37B26CE1868E}"/>
              </a:ext>
            </a:extLst>
          </p:cNvPr>
          <p:cNvPicPr>
            <a:picLocks noGrp="1" noChangeAspect="1"/>
          </p:cNvPicPr>
          <p:nvPr>
            <p:ph idx="1"/>
          </p:nvPr>
        </p:nvPicPr>
        <p:blipFill>
          <a:blip r:embed="rId3"/>
          <a:stretch>
            <a:fillRect/>
          </a:stretch>
        </p:blipFill>
        <p:spPr>
          <a:xfrm>
            <a:off x="1031239" y="2188486"/>
            <a:ext cx="6136578" cy="3521594"/>
          </a:xfrm>
          <a:prstGeom prst="rect">
            <a:avLst/>
          </a:prstGeom>
        </p:spPr>
      </p:pic>
      <p:sp>
        <p:nvSpPr>
          <p:cNvPr id="3" name="文字方塊 2">
            <a:extLst>
              <a:ext uri="{FF2B5EF4-FFF2-40B4-BE49-F238E27FC236}">
                <a16:creationId xmlns:a16="http://schemas.microsoft.com/office/drawing/2014/main" id="{6886FC64-E8BB-4403-B7E1-9DF4C26A5D9B}"/>
              </a:ext>
            </a:extLst>
          </p:cNvPr>
          <p:cNvSpPr txBox="1"/>
          <p:nvPr/>
        </p:nvSpPr>
        <p:spPr>
          <a:xfrm>
            <a:off x="7863840" y="1825625"/>
            <a:ext cx="3489959" cy="4247317"/>
          </a:xfrm>
          <a:prstGeom prst="rect">
            <a:avLst/>
          </a:prstGeom>
          <a:noFill/>
        </p:spPr>
        <p:txBody>
          <a:bodyPr wrap="square" rtlCol="0">
            <a:spAutoFit/>
          </a:bodyPr>
          <a:lstStyle/>
          <a:p>
            <a:r>
              <a:rPr lang="zh-TW" altLang="en-US" dirty="0">
                <a:latin typeface="微軟正黑體" panose="020B0604030504040204" pitchFamily="34" charset="-120"/>
                <a:ea typeface="微軟正黑體" panose="020B0604030504040204" pitchFamily="34" charset="-120"/>
              </a:rPr>
              <a:t>工作原理：血管識別眼鏡就像能透視血管的</a:t>
            </a:r>
            <a:r>
              <a:rPr lang="en-US" altLang="zh-TW" dirty="0">
                <a:latin typeface="微軟正黑體" panose="020B0604030504040204" pitchFamily="34" charset="-120"/>
                <a:ea typeface="微軟正黑體" panose="020B0604030504040204" pitchFamily="34" charset="-120"/>
              </a:rPr>
              <a:t>X</a:t>
            </a:r>
            <a:r>
              <a:rPr lang="zh-TW" altLang="en-US" dirty="0">
                <a:latin typeface="微軟正黑體" panose="020B0604030504040204" pitchFamily="34" charset="-120"/>
                <a:ea typeface="微軟正黑體" panose="020B0604030504040204" pitchFamily="34" charset="-120"/>
              </a:rPr>
              <a:t>光機。它們能發射出四束溫和、波長特定的近紅外光線，血管能吸收這些光線，而其他人體組織則不會吸引。兩台附加的攝像頭可以觀測到這些光線在何處被反射和吸收。然後一台內置處理器會將探測到的數據生成一幅血管路線圖，並藉助投影儀投射到透明的護目鏡上。</a:t>
            </a:r>
            <a:endParaRPr lang="en-US" altLang="zh-TW" dirty="0">
              <a:latin typeface="微軟正黑體" panose="020B0604030504040204" pitchFamily="34" charset="-120"/>
              <a:ea typeface="微軟正黑體" panose="020B0604030504040204" pitchFamily="34" charset="-120"/>
            </a:endParaRPr>
          </a:p>
          <a:p>
            <a:br>
              <a:rPr lang="zh-TW" altLang="en-US" dirty="0">
                <a:latin typeface="微軟正黑體" panose="020B0604030504040204" pitchFamily="34" charset="-120"/>
                <a:ea typeface="微軟正黑體" panose="020B0604030504040204" pitchFamily="34" charset="-120"/>
              </a:rPr>
            </a:br>
            <a:r>
              <a:rPr lang="zh-TW" altLang="en-US" dirty="0">
                <a:latin typeface="微軟正黑體" panose="020B0604030504040204" pitchFamily="34" charset="-120"/>
                <a:ea typeface="微軟正黑體" panose="020B0604030504040204" pitchFamily="34" charset="-120"/>
              </a:rPr>
              <a:t>價格：大約</a:t>
            </a:r>
            <a:r>
              <a:rPr lang="en-US" altLang="zh-TW" dirty="0">
                <a:latin typeface="微軟正黑體" panose="020B0604030504040204" pitchFamily="34" charset="-120"/>
                <a:ea typeface="微軟正黑體" panose="020B0604030504040204" pitchFamily="34" charset="-120"/>
              </a:rPr>
              <a:t>10 000</a:t>
            </a:r>
            <a:r>
              <a:rPr lang="zh-TW" altLang="en-US" dirty="0">
                <a:latin typeface="微軟正黑體" panose="020B0604030504040204" pitchFamily="34" charset="-120"/>
                <a:ea typeface="微軟正黑體" panose="020B0604030504040204" pitchFamily="34" charset="-120"/>
              </a:rPr>
              <a:t>美元</a:t>
            </a:r>
            <a:br>
              <a:rPr lang="zh-TW" altLang="en-US" dirty="0">
                <a:latin typeface="微軟正黑體" panose="020B0604030504040204" pitchFamily="34" charset="-120"/>
                <a:ea typeface="微軟正黑體" panose="020B0604030504040204" pitchFamily="34" charset="-120"/>
              </a:rPr>
            </a:br>
            <a:r>
              <a:rPr lang="zh-TW" altLang="en-US" dirty="0">
                <a:latin typeface="微軟正黑體" panose="020B0604030504040204" pitchFamily="34" charset="-120"/>
                <a:ea typeface="微軟正黑體" panose="020B0604030504040204" pitchFamily="34" charset="-120"/>
              </a:rPr>
              <a:t>原文網址：</a:t>
            </a:r>
            <a:r>
              <a:rPr lang="en-US" altLang="zh-TW" dirty="0">
                <a:latin typeface="微軟正黑體" panose="020B0604030504040204" pitchFamily="34" charset="-120"/>
                <a:ea typeface="微軟正黑體" panose="020B0604030504040204" pitchFamily="34" charset="-120"/>
                <a:hlinkClick r:id="rId4"/>
              </a:rPr>
              <a:t>https://read01.com/ENzn5J.html</a:t>
            </a:r>
            <a:endParaRPr lang="zh-TW" altLang="en-US"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8402139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9827560-FBC4-423C-8ECC-856DF76556CB}"/>
              </a:ext>
            </a:extLst>
          </p:cNvPr>
          <p:cNvSpPr>
            <a:spLocks noGrp="1"/>
          </p:cNvSpPr>
          <p:nvPr>
            <p:ph type="title"/>
          </p:nvPr>
        </p:nvSpPr>
        <p:spPr/>
        <p:txBody>
          <a:bodyPr/>
          <a:lstStyle/>
          <a:p>
            <a:r>
              <a:rPr lang="zh-TW" altLang="en-US" b="1" dirty="0">
                <a:latin typeface="微軟正黑體" panose="020B0604030504040204" pitchFamily="34" charset="-120"/>
                <a:ea typeface="微軟正黑體" panose="020B0604030504040204" pitchFamily="34" charset="-120"/>
              </a:rPr>
              <a:t>醫療與健康的 </a:t>
            </a:r>
            <a:r>
              <a:rPr lang="en-US" altLang="zh-TW" b="1" dirty="0">
                <a:latin typeface="微軟正黑體" panose="020B0604030504040204" pitchFamily="34" charset="-120"/>
                <a:ea typeface="微軟正黑體" panose="020B0604030504040204" pitchFamily="34" charset="-120"/>
              </a:rPr>
              <a:t>XR </a:t>
            </a:r>
            <a:r>
              <a:rPr lang="zh-TW" altLang="en-US" b="1" dirty="0">
                <a:latin typeface="微軟正黑體" panose="020B0604030504040204" pitchFamily="34" charset="-120"/>
                <a:ea typeface="微軟正黑體" panose="020B0604030504040204" pitchFamily="34" charset="-120"/>
              </a:rPr>
              <a:t>十大應用</a:t>
            </a:r>
          </a:p>
        </p:txBody>
      </p:sp>
      <p:sp>
        <p:nvSpPr>
          <p:cNvPr id="3" name="內容版面配置區 2">
            <a:extLst>
              <a:ext uri="{FF2B5EF4-FFF2-40B4-BE49-F238E27FC236}">
                <a16:creationId xmlns:a16="http://schemas.microsoft.com/office/drawing/2014/main" id="{76835678-D5AE-431F-B66C-2688449C2810}"/>
              </a:ext>
            </a:extLst>
          </p:cNvPr>
          <p:cNvSpPr>
            <a:spLocks noGrp="1"/>
          </p:cNvSpPr>
          <p:nvPr>
            <p:ph idx="1"/>
          </p:nvPr>
        </p:nvSpPr>
        <p:spPr>
          <a:xfrm>
            <a:off x="1102360" y="2141537"/>
            <a:ext cx="10515600" cy="4351338"/>
          </a:xfrm>
        </p:spPr>
        <p:txBody>
          <a:bodyPr>
            <a:normAutofit fontScale="92500" lnSpcReduction="20000"/>
          </a:bodyPr>
          <a:lstStyle/>
          <a:p>
            <a:pPr marL="514350" indent="-514350">
              <a:buFont typeface="+mj-lt"/>
              <a:buAutoNum type="arabicPeriod"/>
            </a:pPr>
            <a:r>
              <a:rPr lang="zh-TW" altLang="en-US" dirty="0">
                <a:latin typeface="微軟正黑體" panose="020B0604030504040204" pitchFamily="34" charset="-120"/>
                <a:ea typeface="微軟正黑體" panose="020B0604030504040204" pitchFamily="34" charset="-120"/>
              </a:rPr>
              <a:t>增進用藥安全與藥品知識</a:t>
            </a:r>
            <a:endParaRPr lang="en-US" altLang="zh-TW" dirty="0">
              <a:latin typeface="微軟正黑體" panose="020B0604030504040204" pitchFamily="34" charset="-120"/>
              <a:ea typeface="微軟正黑體" panose="020B0604030504040204" pitchFamily="34" charset="-120"/>
            </a:endParaRPr>
          </a:p>
          <a:p>
            <a:pPr marL="514350" indent="-514350">
              <a:buFont typeface="+mj-lt"/>
              <a:buAutoNum type="arabicPeriod"/>
            </a:pPr>
            <a:r>
              <a:rPr lang="zh-TW" altLang="en-US" dirty="0">
                <a:latin typeface="微軟正黑體" panose="020B0604030504040204" pitchFamily="34" charset="-120"/>
                <a:ea typeface="微軟正黑體" panose="020B0604030504040204" pitchFamily="34" charset="-120"/>
              </a:rPr>
              <a:t>疼痛治療</a:t>
            </a:r>
          </a:p>
          <a:p>
            <a:pPr marL="514350" indent="-514350">
              <a:buFont typeface="+mj-lt"/>
              <a:buAutoNum type="arabicPeriod"/>
            </a:pPr>
            <a:r>
              <a:rPr lang="zh-TW" altLang="en-US" dirty="0">
                <a:latin typeface="微軟正黑體" panose="020B0604030504040204" pitchFamily="34" charset="-120"/>
                <a:ea typeface="微軟正黑體" panose="020B0604030504040204" pitchFamily="34" charset="-120"/>
              </a:rPr>
              <a:t>心靈治療</a:t>
            </a:r>
          </a:p>
          <a:p>
            <a:pPr marL="514350" indent="-514350">
              <a:buFont typeface="+mj-lt"/>
              <a:buAutoNum type="arabicPeriod"/>
            </a:pPr>
            <a:r>
              <a:rPr lang="zh-TW" altLang="en-US" dirty="0">
                <a:latin typeface="微軟正黑體" panose="020B0604030504040204" pitchFamily="34" charset="-120"/>
                <a:ea typeface="微軟正黑體" panose="020B0604030504040204" pitchFamily="34" charset="-120"/>
              </a:rPr>
              <a:t>改造醫院與病房情境</a:t>
            </a:r>
          </a:p>
          <a:p>
            <a:pPr marL="514350" indent="-514350">
              <a:buFont typeface="+mj-lt"/>
              <a:buAutoNum type="arabicPeriod"/>
            </a:pPr>
            <a:r>
              <a:rPr lang="zh-TW" altLang="en-US" dirty="0">
                <a:latin typeface="微軟正黑體" panose="020B0604030504040204" pitchFamily="34" charset="-120"/>
                <a:ea typeface="微軟正黑體" panose="020B0604030504040204" pitchFamily="34" charset="-120"/>
              </a:rPr>
              <a:t>可視化醫療數據</a:t>
            </a:r>
          </a:p>
          <a:p>
            <a:pPr marL="514350" indent="-514350">
              <a:buFont typeface="+mj-lt"/>
              <a:buAutoNum type="arabicPeriod"/>
            </a:pPr>
            <a:r>
              <a:rPr lang="zh-TW" altLang="en-US" dirty="0">
                <a:latin typeface="微軟正黑體" panose="020B0604030504040204" pitchFamily="34" charset="-120"/>
                <a:ea typeface="微軟正黑體" panose="020B0604030504040204" pitchFamily="34" charset="-120"/>
              </a:rPr>
              <a:t>遠距醫療</a:t>
            </a:r>
          </a:p>
          <a:p>
            <a:pPr marL="514350" indent="-514350">
              <a:buFont typeface="+mj-lt"/>
              <a:buAutoNum type="arabicPeriod"/>
            </a:pPr>
            <a:r>
              <a:rPr lang="zh-TW" altLang="en-US" dirty="0">
                <a:latin typeface="微軟正黑體" panose="020B0604030504040204" pitchFamily="34" charset="-120"/>
                <a:ea typeface="微軟正黑體" panose="020B0604030504040204" pitchFamily="34" charset="-120"/>
              </a:rPr>
              <a:t>手術輔助</a:t>
            </a:r>
          </a:p>
          <a:p>
            <a:pPr marL="514350" indent="-514350">
              <a:buFont typeface="+mj-lt"/>
              <a:buAutoNum type="arabicPeriod"/>
            </a:pPr>
            <a:r>
              <a:rPr lang="zh-TW" altLang="en-US" dirty="0">
                <a:latin typeface="微軟正黑體" panose="020B0604030504040204" pitchFamily="34" charset="-120"/>
                <a:ea typeface="微軟正黑體" panose="020B0604030504040204" pitchFamily="34" charset="-120"/>
              </a:rPr>
              <a:t>診斷輔助</a:t>
            </a:r>
          </a:p>
          <a:p>
            <a:pPr marL="514350" indent="-514350">
              <a:buFont typeface="+mj-lt"/>
              <a:buAutoNum type="arabicPeriod"/>
            </a:pPr>
            <a:r>
              <a:rPr lang="zh-TW" altLang="en-US" dirty="0">
                <a:latin typeface="微軟正黑體" panose="020B0604030504040204" pitchFamily="34" charset="-120"/>
                <a:ea typeface="微軟正黑體" panose="020B0604030504040204" pitchFamily="34" charset="-120"/>
              </a:rPr>
              <a:t>醫學訓練</a:t>
            </a:r>
          </a:p>
          <a:p>
            <a:pPr marL="514350" indent="-514350">
              <a:buFont typeface="+mj-lt"/>
              <a:buAutoNum type="arabicPeriod"/>
            </a:pPr>
            <a:r>
              <a:rPr lang="zh-TW" altLang="en-US" dirty="0">
                <a:latin typeface="微軟正黑體" panose="020B0604030504040204" pitchFamily="34" charset="-120"/>
                <a:ea typeface="微軟正黑體" panose="020B0604030504040204" pitchFamily="34" charset="-120"/>
              </a:rPr>
              <a:t>復健治療</a:t>
            </a:r>
          </a:p>
          <a:p>
            <a:pPr marL="514350" indent="-514350">
              <a:buFont typeface="+mj-lt"/>
              <a:buAutoNum type="arabicPeriod"/>
            </a:pPr>
            <a:endParaRPr lang="zh-TW" altLang="en-US" dirty="0">
              <a:latin typeface="微軟正黑體" panose="020B0604030504040204" pitchFamily="34" charset="-120"/>
              <a:ea typeface="微軟正黑體" panose="020B0604030504040204" pitchFamily="34" charset="-120"/>
            </a:endParaRPr>
          </a:p>
        </p:txBody>
      </p:sp>
      <p:sp>
        <p:nvSpPr>
          <p:cNvPr id="4" name="矩形 3">
            <a:extLst>
              <a:ext uri="{FF2B5EF4-FFF2-40B4-BE49-F238E27FC236}">
                <a16:creationId xmlns:a16="http://schemas.microsoft.com/office/drawing/2014/main" id="{16A8635D-D279-4FC5-A78D-A9EB055A00F4}"/>
              </a:ext>
            </a:extLst>
          </p:cNvPr>
          <p:cNvSpPr/>
          <p:nvPr/>
        </p:nvSpPr>
        <p:spPr>
          <a:xfrm>
            <a:off x="6836944" y="6488668"/>
            <a:ext cx="5355056" cy="369332"/>
          </a:xfrm>
          <a:prstGeom prst="rect">
            <a:avLst/>
          </a:prstGeom>
        </p:spPr>
        <p:txBody>
          <a:bodyPr wrap="none">
            <a:spAutoFit/>
          </a:bodyPr>
          <a:lstStyle/>
          <a:p>
            <a:r>
              <a:rPr lang="zh-TW" altLang="en-US" dirty="0"/>
              <a:t>資料來源</a:t>
            </a:r>
            <a:r>
              <a:rPr lang="en-US" altLang="zh-TW" dirty="0"/>
              <a:t>:https://fc.bnext.com.tw/articles/view/1686?</a:t>
            </a:r>
            <a:endParaRPr lang="zh-TW" altLang="en-US" dirty="0"/>
          </a:p>
        </p:txBody>
      </p:sp>
      <p:pic>
        <p:nvPicPr>
          <p:cNvPr id="5" name="圖片 4">
            <a:extLst>
              <a:ext uri="{FF2B5EF4-FFF2-40B4-BE49-F238E27FC236}">
                <a16:creationId xmlns:a16="http://schemas.microsoft.com/office/drawing/2014/main" id="{8BA2FABB-25B8-4E84-8012-7316892BEFF7}"/>
              </a:ext>
            </a:extLst>
          </p:cNvPr>
          <p:cNvPicPr>
            <a:picLocks noChangeAspect="1"/>
          </p:cNvPicPr>
          <p:nvPr/>
        </p:nvPicPr>
        <p:blipFill>
          <a:blip r:embed="rId3"/>
          <a:stretch>
            <a:fillRect/>
          </a:stretch>
        </p:blipFill>
        <p:spPr>
          <a:xfrm>
            <a:off x="6400800" y="2595780"/>
            <a:ext cx="5217160" cy="2975491"/>
          </a:xfrm>
          <a:prstGeom prst="rect">
            <a:avLst/>
          </a:prstGeom>
        </p:spPr>
      </p:pic>
    </p:spTree>
    <p:extLst>
      <p:ext uri="{BB962C8B-B14F-4D97-AF65-F5344CB8AC3E}">
        <p14:creationId xmlns:p14="http://schemas.microsoft.com/office/powerpoint/2010/main" val="32062640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E0784A3-C1F5-4A96-8D5E-1C32430A0200}"/>
              </a:ext>
            </a:extLst>
          </p:cNvPr>
          <p:cNvSpPr>
            <a:spLocks noGrp="1"/>
          </p:cNvSpPr>
          <p:nvPr>
            <p:ph type="title"/>
          </p:nvPr>
        </p:nvSpPr>
        <p:spPr/>
        <p:txBody>
          <a:bodyPr/>
          <a:lstStyle/>
          <a:p>
            <a:r>
              <a:rPr lang="zh-TW" altLang="zh-TW" b="1" dirty="0">
                <a:latin typeface="微軟正黑體" panose="020B0604030504040204" pitchFamily="34" charset="-120"/>
                <a:ea typeface="微軟正黑體" panose="020B0604030504040204" pitchFamily="34" charset="-120"/>
              </a:rPr>
              <a:t>預期完成之工作項目及成果</a:t>
            </a:r>
            <a:endParaRPr lang="zh-TW" altLang="en-US" b="1" dirty="0">
              <a:latin typeface="微軟正黑體" panose="020B0604030504040204" pitchFamily="34" charset="-120"/>
              <a:ea typeface="微軟正黑體" panose="020B0604030504040204" pitchFamily="34" charset="-120"/>
            </a:endParaRPr>
          </a:p>
        </p:txBody>
      </p:sp>
      <p:sp>
        <p:nvSpPr>
          <p:cNvPr id="3" name="內容版面配置區 2">
            <a:extLst>
              <a:ext uri="{FF2B5EF4-FFF2-40B4-BE49-F238E27FC236}">
                <a16:creationId xmlns:a16="http://schemas.microsoft.com/office/drawing/2014/main" id="{59E7D3DA-B55D-4FD1-9775-36C2B69C7C92}"/>
              </a:ext>
            </a:extLst>
          </p:cNvPr>
          <p:cNvSpPr>
            <a:spLocks noGrp="1"/>
          </p:cNvSpPr>
          <p:nvPr>
            <p:ph idx="1"/>
          </p:nvPr>
        </p:nvSpPr>
        <p:spPr/>
        <p:txBody>
          <a:bodyPr/>
          <a:lstStyle/>
          <a:p>
            <a:pPr marL="514350" indent="-514350">
              <a:buFont typeface="+mj-lt"/>
              <a:buAutoNum type="arabicPeriod"/>
            </a:pPr>
            <a:r>
              <a:rPr lang="zh-TW" altLang="en-US" dirty="0">
                <a:latin typeface="微軟正黑體" panose="020B0604030504040204" pitchFamily="34" charset="-120"/>
                <a:ea typeface="微軟正黑體" panose="020B0604030504040204" pitchFamily="34" charset="-120"/>
              </a:rPr>
              <a:t>使用擴增實境頭盔達成醫護人員遠距傳輸影像，以快速做影像辨識，並將影像即時傳回來，讓醫護人員能立即看到靜脈位置。</a:t>
            </a:r>
          </a:p>
          <a:p>
            <a:pPr marL="514350" indent="-514350">
              <a:buFont typeface="+mj-lt"/>
              <a:buAutoNum type="arabicPeriod"/>
            </a:pPr>
            <a:r>
              <a:rPr lang="zh-TW" altLang="en-US" dirty="0">
                <a:latin typeface="微軟正黑體" panose="020B0604030504040204" pitchFamily="34" charset="-120"/>
                <a:ea typeface="微軟正黑體" panose="020B0604030504040204" pitchFamily="34" charset="-120"/>
              </a:rPr>
              <a:t>使用擴增實境結合影像辨識，將辨識出來的影像透過擴增實境技術圖示出靜脈紋路位置，讓醫護人員可以立即扎針。</a:t>
            </a:r>
          </a:p>
          <a:p>
            <a:pPr marL="514350" indent="-514350">
              <a:buFont typeface="+mj-lt"/>
              <a:buAutoNum type="arabicPeriod"/>
            </a:pPr>
            <a:r>
              <a:rPr lang="zh-TW" altLang="en-US" dirty="0">
                <a:latin typeface="微軟正黑體" panose="020B0604030504040204" pitchFamily="34" charset="-120"/>
                <a:ea typeface="微軟正黑體" panose="020B0604030504040204" pitchFamily="34" charset="-120"/>
              </a:rPr>
              <a:t>臨床上須要辨識末梢血管分佈走向的時機很多，需求量非常大，若能有此種辨識系統，當能大為提升醫療的品質。</a:t>
            </a:r>
          </a:p>
          <a:p>
            <a:pPr marL="514350" indent="-514350">
              <a:buFont typeface="+mj-lt"/>
              <a:buAutoNum type="arabicPeriod"/>
            </a:pPr>
            <a:endParaRPr lang="zh-TW" altLang="en-US"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6347283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A75BA9F-2D41-4778-9AE5-D5DB49726777}"/>
              </a:ext>
            </a:extLst>
          </p:cNvPr>
          <p:cNvSpPr>
            <a:spLocks noGrp="1"/>
          </p:cNvSpPr>
          <p:nvPr>
            <p:ph type="title"/>
          </p:nvPr>
        </p:nvSpPr>
        <p:spPr/>
        <p:txBody>
          <a:bodyPr/>
          <a:lstStyle/>
          <a:p>
            <a:r>
              <a:rPr lang="zh-TW" altLang="en-US" dirty="0">
                <a:latin typeface="微軟正黑體" panose="020B0604030504040204" pitchFamily="34" charset="-120"/>
                <a:ea typeface="微軟正黑體" panose="020B0604030504040204" pitchFamily="34" charset="-120"/>
              </a:rPr>
              <a:t>參考資料</a:t>
            </a:r>
            <a:endParaRPr lang="zh-TW" altLang="en-US" dirty="0"/>
          </a:p>
        </p:txBody>
      </p:sp>
      <p:sp>
        <p:nvSpPr>
          <p:cNvPr id="3" name="內容版面配置區 2">
            <a:extLst>
              <a:ext uri="{FF2B5EF4-FFF2-40B4-BE49-F238E27FC236}">
                <a16:creationId xmlns:a16="http://schemas.microsoft.com/office/drawing/2014/main" id="{ED5A4D31-C886-48A0-9B07-B49866C40F41}"/>
              </a:ext>
            </a:extLst>
          </p:cNvPr>
          <p:cNvSpPr>
            <a:spLocks noGrp="1"/>
          </p:cNvSpPr>
          <p:nvPr>
            <p:ph idx="1"/>
          </p:nvPr>
        </p:nvSpPr>
        <p:spPr/>
        <p:txBody>
          <a:bodyPr>
            <a:normAutofit/>
          </a:bodyPr>
          <a:lstStyle/>
          <a:p>
            <a:r>
              <a:rPr lang="en-US" altLang="zh-TW" sz="1600" dirty="0"/>
              <a:t>V. </a:t>
            </a:r>
            <a:r>
              <a:rPr lang="en-US" altLang="zh-TW" sz="1600" dirty="0" err="1"/>
              <a:t>Paelke</a:t>
            </a:r>
            <a:r>
              <a:rPr lang="en-US" altLang="zh-TW" sz="1600" dirty="0"/>
              <a:t>, "Augmented reality in the smart factory: Supporting workers in an industry 4.0. environment," Proceedings of the 2014 IEEE Emerging Technology and Factory Automation (ETFA), Barcelona, 2014, pp. 1-4, </a:t>
            </a:r>
            <a:r>
              <a:rPr lang="en-US" altLang="zh-TW" sz="1600" dirty="0" err="1"/>
              <a:t>doi</a:t>
            </a:r>
            <a:r>
              <a:rPr lang="en-US" altLang="zh-TW" sz="1600" dirty="0"/>
              <a:t>: 10.1109/ETFA.2014.7005252.</a:t>
            </a:r>
          </a:p>
          <a:p>
            <a:r>
              <a:rPr lang="en-US" altLang="zh-TW" sz="1600" dirty="0"/>
              <a:t>P. Fraga-Lamas, T. M. </a:t>
            </a:r>
            <a:r>
              <a:rPr lang="en-US" altLang="zh-TW" sz="1600" dirty="0" err="1"/>
              <a:t>FernáNdez-CaraméS</a:t>
            </a:r>
            <a:r>
              <a:rPr lang="en-US" altLang="zh-TW" sz="1600" dirty="0"/>
              <a:t>, Ó. Blanco-</a:t>
            </a:r>
            <a:r>
              <a:rPr lang="en-US" altLang="zh-TW" sz="1600" dirty="0" err="1"/>
              <a:t>Novoa</a:t>
            </a:r>
            <a:r>
              <a:rPr lang="en-US" altLang="zh-TW" sz="1600" dirty="0"/>
              <a:t> and M. A. </a:t>
            </a:r>
            <a:r>
              <a:rPr lang="en-US" altLang="zh-TW" sz="1600" dirty="0" err="1"/>
              <a:t>Vilar</a:t>
            </a:r>
            <a:r>
              <a:rPr lang="en-US" altLang="zh-TW" sz="1600" dirty="0"/>
              <a:t>-Montesinos, "A Review on Industrial Augmented Reality Systems for the Industry 4.0 Shipyard," in IEEE Access, vol. 6, pp. 13358-13375, 2018, </a:t>
            </a:r>
            <a:r>
              <a:rPr lang="en-US" altLang="zh-TW" sz="1600" dirty="0" err="1"/>
              <a:t>doi</a:t>
            </a:r>
            <a:r>
              <a:rPr lang="en-US" altLang="zh-TW" sz="1600" dirty="0"/>
              <a:t>: 10.1109/ACCESS.2018.2808326.</a:t>
            </a:r>
          </a:p>
          <a:p>
            <a:r>
              <a:rPr lang="en-US" altLang="zh-TW" sz="1600" dirty="0"/>
              <a:t>K. </a:t>
            </a:r>
            <a:r>
              <a:rPr lang="en-US" altLang="zh-TW" sz="1600" dirty="0" err="1"/>
              <a:t>Abhari</a:t>
            </a:r>
            <a:r>
              <a:rPr lang="en-US" altLang="zh-TW" sz="1600" dirty="0"/>
              <a:t> et al., "Training for Planning </a:t>
            </a:r>
            <a:r>
              <a:rPr lang="en-US" altLang="zh-TW" sz="1600" dirty="0" err="1"/>
              <a:t>Tumour</a:t>
            </a:r>
            <a:r>
              <a:rPr lang="en-US" altLang="zh-TW" sz="1600" dirty="0"/>
              <a:t> Resection: Augmented Reality and Human Factors," in IEEE Transactions on Biomedical Engineering, vol. 62, no. 6, pp. 1466-1477, June 2015, </a:t>
            </a:r>
            <a:r>
              <a:rPr lang="en-US" altLang="zh-TW" sz="1600" dirty="0" err="1"/>
              <a:t>doi</a:t>
            </a:r>
            <a:r>
              <a:rPr lang="en-US" altLang="zh-TW" sz="1600" dirty="0"/>
              <a:t>: 10.1109/TBME.2014.2385874</a:t>
            </a:r>
          </a:p>
          <a:p>
            <a:r>
              <a:rPr lang="en-US" altLang="zh-TW" sz="1600" dirty="0"/>
              <a:t>D. L. Chandler, "Realizing a Clearer View: New Augmented Reality Systems Provide Medical Students with a </a:t>
            </a:r>
            <a:r>
              <a:rPr lang="en-US" altLang="zh-TW" sz="1600" dirty="0" err="1"/>
              <a:t>Surgeon?s</a:t>
            </a:r>
            <a:r>
              <a:rPr lang="en-US" altLang="zh-TW" sz="1600" dirty="0"/>
              <a:t> Sight," in IEEE Pulse, vol. 8, no. 5, pp. 36-41, Sept.-Oct. 2017, </a:t>
            </a:r>
            <a:r>
              <a:rPr lang="en-US" altLang="zh-TW" sz="1600" dirty="0" err="1"/>
              <a:t>doi</a:t>
            </a:r>
            <a:r>
              <a:rPr lang="en-US" altLang="zh-TW" sz="1600" dirty="0"/>
              <a:t>: 10.1109/MPUL.2017.2729738.</a:t>
            </a:r>
          </a:p>
          <a:p>
            <a:r>
              <a:rPr lang="en-US" altLang="zh-TW" sz="1600" dirty="0"/>
              <a:t>P. </a:t>
            </a:r>
            <a:r>
              <a:rPr lang="en-US" altLang="zh-TW" sz="1600" dirty="0" err="1"/>
              <a:t>Hořejší</a:t>
            </a:r>
            <a:r>
              <a:rPr lang="en-US" altLang="zh-TW" sz="1600" dirty="0"/>
              <a:t>, K. Novikov and M. </a:t>
            </a:r>
            <a:r>
              <a:rPr lang="en-US" altLang="zh-TW" sz="1600" dirty="0" err="1"/>
              <a:t>Šimon</a:t>
            </a:r>
            <a:r>
              <a:rPr lang="en-US" altLang="zh-TW" sz="1600" dirty="0"/>
              <a:t>, "A Smart Factory in a Smart City: Virtual and Augmented Reality in a Smart Assembly Line," in IEEE Access, vol. 8, pp. 94330-94340, 2020, </a:t>
            </a:r>
            <a:r>
              <a:rPr lang="en-US" altLang="zh-TW" sz="1600" dirty="0" err="1"/>
              <a:t>doi</a:t>
            </a:r>
            <a:r>
              <a:rPr lang="en-US" altLang="zh-TW" sz="1600" dirty="0"/>
              <a:t>: 10.1109/ACCESS.2020.2994650.</a:t>
            </a:r>
          </a:p>
          <a:p>
            <a:r>
              <a:rPr lang="en-US" altLang="zh-TW" sz="1600" dirty="0"/>
              <a:t>M. Baker, "Real, Unreal, and Hacked," in IEEE Pervasive Computing, vol. 17, no. 1, pp. 104-112, Jan.-Mar. 2018, </a:t>
            </a:r>
            <a:r>
              <a:rPr lang="en-US" altLang="zh-TW" sz="1600" dirty="0" err="1"/>
              <a:t>doi</a:t>
            </a:r>
            <a:r>
              <a:rPr lang="en-US" altLang="zh-TW" sz="1600" dirty="0"/>
              <a:t>: 10.1109/MPRV.2018.011591069.</a:t>
            </a:r>
          </a:p>
          <a:p>
            <a:r>
              <a:rPr lang="zh-TW" altLang="en-US" sz="1600" dirty="0"/>
              <a:t>社團法人台灣醫事檢驗學會</a:t>
            </a:r>
            <a:r>
              <a:rPr lang="en-US" altLang="zh-TW" sz="1600" dirty="0"/>
              <a:t>-</a:t>
            </a:r>
            <a:r>
              <a:rPr lang="zh-TW" altLang="en-US" sz="1600" dirty="0"/>
              <a:t>由靜脈採集血液檢體 之檢驗作業指引</a:t>
            </a:r>
            <a:endParaRPr lang="en-US" altLang="zh-TW" sz="1600" dirty="0"/>
          </a:p>
          <a:p>
            <a:endParaRPr lang="zh-TW" altLang="en-US" sz="1600" dirty="0"/>
          </a:p>
        </p:txBody>
      </p:sp>
    </p:spTree>
    <p:extLst>
      <p:ext uri="{BB962C8B-B14F-4D97-AF65-F5344CB8AC3E}">
        <p14:creationId xmlns:p14="http://schemas.microsoft.com/office/powerpoint/2010/main" val="30997243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261D9E4-9C6D-4365-B422-54C2B988762B}"/>
              </a:ext>
            </a:extLst>
          </p:cNvPr>
          <p:cNvSpPr>
            <a:spLocks noGrp="1"/>
          </p:cNvSpPr>
          <p:nvPr>
            <p:ph type="title"/>
          </p:nvPr>
        </p:nvSpPr>
        <p:spPr/>
        <p:txBody>
          <a:bodyPr/>
          <a:lstStyle/>
          <a:p>
            <a:r>
              <a:rPr lang="zh-TW" altLang="en-US" b="1" dirty="0">
                <a:latin typeface="微軟正黑體" panose="020B0604030504040204" pitchFamily="34" charset="-120"/>
                <a:ea typeface="微軟正黑體" panose="020B0604030504040204" pitchFamily="34" charset="-120"/>
              </a:rPr>
              <a:t>計畫摘要</a:t>
            </a:r>
            <a:endParaRPr lang="zh-TW" altLang="en-US" dirty="0"/>
          </a:p>
        </p:txBody>
      </p:sp>
      <p:pic>
        <p:nvPicPr>
          <p:cNvPr id="1026" name="Picture 2" descr="http://i1.kknews.cc/l7kaDy9lpJDRmbW8wYnVrdQEeEI09j71_7y8DO4seYk/0.jpg">
            <a:extLst>
              <a:ext uri="{FF2B5EF4-FFF2-40B4-BE49-F238E27FC236}">
                <a16:creationId xmlns:a16="http://schemas.microsoft.com/office/drawing/2014/main" id="{57C49DF9-E2E4-4640-9728-C318056CEE1C}"/>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38200" y="2131128"/>
            <a:ext cx="5257800" cy="3516154"/>
          </a:xfrm>
          <a:prstGeom prst="rect">
            <a:avLst/>
          </a:prstGeom>
          <a:noFill/>
          <a:extLst>
            <a:ext uri="{909E8E84-426E-40DD-AFC4-6F175D3DCCD1}">
              <a14:hiddenFill xmlns:a14="http://schemas.microsoft.com/office/drawing/2010/main">
                <a:solidFill>
                  <a:srgbClr val="FFFFFF"/>
                </a:solidFill>
              </a14:hiddenFill>
            </a:ext>
          </a:extLst>
        </p:spPr>
      </p:pic>
      <p:sp>
        <p:nvSpPr>
          <p:cNvPr id="5" name="文字方塊 4">
            <a:extLst>
              <a:ext uri="{FF2B5EF4-FFF2-40B4-BE49-F238E27FC236}">
                <a16:creationId xmlns:a16="http://schemas.microsoft.com/office/drawing/2014/main" id="{7D9B086C-470B-488D-9211-55758FC47C6B}"/>
              </a:ext>
            </a:extLst>
          </p:cNvPr>
          <p:cNvSpPr txBox="1"/>
          <p:nvPr/>
        </p:nvSpPr>
        <p:spPr>
          <a:xfrm>
            <a:off x="6649720" y="1739016"/>
            <a:ext cx="5059680" cy="3539430"/>
          </a:xfrm>
          <a:prstGeom prst="rect">
            <a:avLst/>
          </a:prstGeom>
          <a:noFill/>
        </p:spPr>
        <p:txBody>
          <a:bodyPr wrap="square" rtlCol="0">
            <a:spAutoFit/>
          </a:bodyPr>
          <a:lstStyle/>
          <a:p>
            <a:pPr marL="457200" indent="-457200">
              <a:buFont typeface="Arial" panose="020B0604020202020204" pitchFamily="34" charset="0"/>
              <a:buChar char="•"/>
            </a:pPr>
            <a:r>
              <a:rPr lang="zh-TW" altLang="en-US" sz="2800" dirty="0">
                <a:latin typeface="微軟正黑體" panose="020B0604030504040204" pitchFamily="34" charset="-120"/>
                <a:ea typeface="微軟正黑體" panose="020B0604030504040204" pitchFamily="34" charset="-120"/>
              </a:rPr>
              <a:t>在進行靜脈注射時，幼兒、兒童、或年長者常因靜脈功能不全</a:t>
            </a:r>
            <a:r>
              <a:rPr lang="en-US" altLang="zh-TW" sz="2800" dirty="0">
                <a:latin typeface="微軟正黑體" panose="020B0604030504040204" pitchFamily="34" charset="-120"/>
                <a:ea typeface="微軟正黑體" panose="020B0604030504040204" pitchFamily="34" charset="-120"/>
              </a:rPr>
              <a:t>(</a:t>
            </a:r>
            <a:r>
              <a:rPr lang="zh-TW" altLang="en-US" sz="2800" dirty="0">
                <a:latin typeface="微軟正黑體" panose="020B0604030504040204" pitchFamily="34" charset="-120"/>
                <a:ea typeface="微軟正黑體" panose="020B0604030504040204" pitchFamily="34" charset="-120"/>
              </a:rPr>
              <a:t>靜脈太細、位置太深過度彎曲曲折</a:t>
            </a:r>
            <a:r>
              <a:rPr lang="en-US" altLang="zh-TW" sz="2800" dirty="0">
                <a:latin typeface="微軟正黑體" panose="020B0604030504040204" pitchFamily="34" charset="-120"/>
                <a:ea typeface="微軟正黑體" panose="020B0604030504040204" pitchFamily="34" charset="-120"/>
              </a:rPr>
              <a:t>)</a:t>
            </a:r>
            <a:r>
              <a:rPr lang="zh-TW" altLang="en-US" sz="2800" dirty="0">
                <a:latin typeface="微軟正黑體" panose="020B0604030504040204" pitchFamily="34" charset="-120"/>
                <a:ea typeface="微軟正黑體" panose="020B0604030504040204" pitchFamily="34" charset="-120"/>
              </a:rPr>
              <a:t>，不易精確辨識下針部位，導致失敗而須多次扎針，增加病患疼痛不適、畏懼打針、或甚至喪失靜脈的通暢性。</a:t>
            </a:r>
            <a:endParaRPr lang="zh-TW" altLang="en-US" sz="2800" dirty="0"/>
          </a:p>
        </p:txBody>
      </p:sp>
    </p:spTree>
    <p:extLst>
      <p:ext uri="{BB962C8B-B14F-4D97-AF65-F5344CB8AC3E}">
        <p14:creationId xmlns:p14="http://schemas.microsoft.com/office/powerpoint/2010/main" val="34207552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DFF3EB3-CD4B-41E8-ADD7-E0EBFA63FC40}"/>
              </a:ext>
            </a:extLst>
          </p:cNvPr>
          <p:cNvSpPr>
            <a:spLocks noGrp="1"/>
          </p:cNvSpPr>
          <p:nvPr>
            <p:ph type="title"/>
          </p:nvPr>
        </p:nvSpPr>
        <p:spPr/>
        <p:txBody>
          <a:bodyPr/>
          <a:lstStyle/>
          <a:p>
            <a:r>
              <a:rPr lang="zh-TW" altLang="en-US" b="1" dirty="0">
                <a:latin typeface="微軟正黑體" panose="020B0604030504040204" pitchFamily="34" charset="-120"/>
                <a:ea typeface="微軟正黑體" panose="020B0604030504040204" pitchFamily="34" charset="-120"/>
              </a:rPr>
              <a:t>計畫摘要</a:t>
            </a:r>
            <a:endParaRPr lang="zh-TW" altLang="en-US" dirty="0"/>
          </a:p>
        </p:txBody>
      </p:sp>
      <p:sp>
        <p:nvSpPr>
          <p:cNvPr id="3" name="內容版面配置區 2">
            <a:extLst>
              <a:ext uri="{FF2B5EF4-FFF2-40B4-BE49-F238E27FC236}">
                <a16:creationId xmlns:a16="http://schemas.microsoft.com/office/drawing/2014/main" id="{C7CD00EF-22A5-4309-B826-3ED04A06A357}"/>
              </a:ext>
            </a:extLst>
          </p:cNvPr>
          <p:cNvSpPr>
            <a:spLocks noGrp="1"/>
          </p:cNvSpPr>
          <p:nvPr>
            <p:ph idx="1"/>
          </p:nvPr>
        </p:nvSpPr>
        <p:spPr>
          <a:xfrm>
            <a:off x="7005320" y="1745616"/>
            <a:ext cx="4485640" cy="4216401"/>
          </a:xfrm>
        </p:spPr>
        <p:txBody>
          <a:bodyPr>
            <a:normAutofit fontScale="92500"/>
          </a:bodyPr>
          <a:lstStyle/>
          <a:p>
            <a:pPr>
              <a:lnSpc>
                <a:spcPct val="150000"/>
              </a:lnSpc>
            </a:pPr>
            <a:r>
              <a:rPr lang="zh-TW" altLang="zh-TW" dirty="0">
                <a:latin typeface="微軟正黑體" panose="020B0604030504040204" pitchFamily="34" charset="-120"/>
                <a:ea typeface="微軟正黑體" panose="020B0604030504040204" pitchFamily="34" charset="-120"/>
              </a:rPr>
              <a:t>本計畫想結合擴增實境</a:t>
            </a:r>
            <a:r>
              <a:rPr lang="en-US" altLang="zh-TW" dirty="0">
                <a:latin typeface="微軟正黑體" panose="020B0604030504040204" pitchFamily="34" charset="-120"/>
                <a:ea typeface="微軟正黑體" panose="020B0604030504040204" pitchFamily="34" charset="-120"/>
              </a:rPr>
              <a:t>(Augmented Reality)</a:t>
            </a:r>
            <a:r>
              <a:rPr lang="zh-TW" altLang="en-US" dirty="0">
                <a:latin typeface="微軟正黑體" panose="020B0604030504040204" pitchFamily="34" charset="-120"/>
                <a:ea typeface="微軟正黑體" panose="020B0604030504040204" pitchFamily="34" charset="-120"/>
              </a:rPr>
              <a:t> ，</a:t>
            </a:r>
            <a:r>
              <a:rPr lang="zh-TW" altLang="zh-TW" dirty="0">
                <a:latin typeface="微軟正黑體" panose="020B0604030504040204" pitchFamily="34" charset="-120"/>
                <a:ea typeface="微軟正黑體" panose="020B0604030504040204" pitchFamily="34" charset="-120"/>
              </a:rPr>
              <a:t>顯現兩臂靜脈的分佈走向，協助醫療人員辨識病患的靜脈或扎針部位，增加札針的成功率並減輕病患的疼痛。</a:t>
            </a:r>
            <a:endParaRPr lang="zh-TW" altLang="en-US" dirty="0">
              <a:latin typeface="微軟正黑體" panose="020B0604030504040204" pitchFamily="34" charset="-120"/>
              <a:ea typeface="微軟正黑體" panose="020B0604030504040204" pitchFamily="34" charset="-120"/>
            </a:endParaRPr>
          </a:p>
          <a:p>
            <a:pPr>
              <a:lnSpc>
                <a:spcPct val="150000"/>
              </a:lnSpc>
            </a:pPr>
            <a:endParaRPr lang="zh-TW" altLang="en-US" dirty="0"/>
          </a:p>
        </p:txBody>
      </p:sp>
      <p:pic>
        <p:nvPicPr>
          <p:cNvPr id="2050" name="Picture 2" descr="XR 大健康與醫療產業的十大應用商機">
            <a:extLst>
              <a:ext uri="{FF2B5EF4-FFF2-40B4-BE49-F238E27FC236}">
                <a16:creationId xmlns:a16="http://schemas.microsoft.com/office/drawing/2014/main" id="{E20CEDCD-B82D-4E53-A2CE-74A8E5F79E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2226611"/>
            <a:ext cx="5593080" cy="31445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35803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內容版面配置區 4">
            <a:extLst>
              <a:ext uri="{FF2B5EF4-FFF2-40B4-BE49-F238E27FC236}">
                <a16:creationId xmlns:a16="http://schemas.microsoft.com/office/drawing/2014/main" id="{5BE27A6B-4F59-4C1E-9EB2-1B1A20515B33}"/>
              </a:ext>
            </a:extLst>
          </p:cNvPr>
          <p:cNvPicPr>
            <a:picLocks noGrp="1" noChangeAspect="1"/>
          </p:cNvPicPr>
          <p:nvPr>
            <p:ph idx="1"/>
          </p:nvPr>
        </p:nvPicPr>
        <p:blipFill>
          <a:blip r:embed="rId2"/>
          <a:stretch>
            <a:fillRect/>
          </a:stretch>
        </p:blipFill>
        <p:spPr>
          <a:xfrm>
            <a:off x="838200" y="2250392"/>
            <a:ext cx="4907280" cy="3380571"/>
          </a:xfrm>
          <a:prstGeom prst="rect">
            <a:avLst/>
          </a:prstGeom>
        </p:spPr>
      </p:pic>
      <p:sp>
        <p:nvSpPr>
          <p:cNvPr id="4" name="標題 1">
            <a:extLst>
              <a:ext uri="{FF2B5EF4-FFF2-40B4-BE49-F238E27FC236}">
                <a16:creationId xmlns:a16="http://schemas.microsoft.com/office/drawing/2014/main" id="{A9AD01AF-110D-4443-8F68-BDAD9C06337A}"/>
              </a:ext>
            </a:extLst>
          </p:cNvPr>
          <p:cNvSpPr>
            <a:spLocks noGrp="1"/>
          </p:cNvSpPr>
          <p:nvPr>
            <p:ph type="title"/>
          </p:nvPr>
        </p:nvSpPr>
        <p:spPr>
          <a:xfrm>
            <a:off x="838200" y="365125"/>
            <a:ext cx="10515600" cy="1325563"/>
          </a:xfrm>
        </p:spPr>
        <p:txBody>
          <a:bodyPr/>
          <a:lstStyle/>
          <a:p>
            <a:r>
              <a:rPr lang="zh-TW" altLang="en-US" b="1" dirty="0">
                <a:latin typeface="微軟正黑體" panose="020B0604030504040204" pitchFamily="34" charset="-120"/>
                <a:ea typeface="微軟正黑體" panose="020B0604030504040204" pitchFamily="34" charset="-120"/>
              </a:rPr>
              <a:t>傳統注射方式</a:t>
            </a:r>
            <a:endParaRPr lang="zh-TW" altLang="en-US" dirty="0"/>
          </a:p>
        </p:txBody>
      </p:sp>
      <p:sp>
        <p:nvSpPr>
          <p:cNvPr id="6" name="文字方塊 5">
            <a:extLst>
              <a:ext uri="{FF2B5EF4-FFF2-40B4-BE49-F238E27FC236}">
                <a16:creationId xmlns:a16="http://schemas.microsoft.com/office/drawing/2014/main" id="{B4371DBA-B2D7-4883-A92C-0BB572685202}"/>
              </a:ext>
            </a:extLst>
          </p:cNvPr>
          <p:cNvSpPr txBox="1"/>
          <p:nvPr/>
        </p:nvSpPr>
        <p:spPr>
          <a:xfrm>
            <a:off x="6568440" y="2452570"/>
            <a:ext cx="5120640" cy="2246769"/>
          </a:xfrm>
          <a:prstGeom prst="rect">
            <a:avLst/>
          </a:prstGeom>
          <a:noFill/>
        </p:spPr>
        <p:txBody>
          <a:bodyPr wrap="square" rtlCol="0">
            <a:spAutoFit/>
          </a:bodyPr>
          <a:lstStyle/>
          <a:p>
            <a:pPr marL="457200" indent="-457200">
              <a:buFont typeface="Arial" panose="020B0604020202020204" pitchFamily="34" charset="0"/>
              <a:buChar char="•"/>
            </a:pPr>
            <a:r>
              <a:rPr lang="zh-TW" altLang="en-US" sz="2800" dirty="0">
                <a:latin typeface="微軟正黑體" panose="020B0604030504040204" pitchFamily="34" charset="-120"/>
                <a:ea typeface="微軟正黑體" panose="020B0604030504040204" pitchFamily="34" charset="-120"/>
              </a:rPr>
              <a:t>注射人員必須熟悉手部血管分布，用手指觸摸並找尋靜脈之走向。參照血管解剖圖，找尋手臂之血管位置，進行注射。</a:t>
            </a:r>
          </a:p>
        </p:txBody>
      </p:sp>
    </p:spTree>
    <p:extLst>
      <p:ext uri="{BB962C8B-B14F-4D97-AF65-F5344CB8AC3E}">
        <p14:creationId xmlns:p14="http://schemas.microsoft.com/office/powerpoint/2010/main" val="33915170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49E0B24-803F-4882-9C28-B4B4C838AEEB}"/>
              </a:ext>
            </a:extLst>
          </p:cNvPr>
          <p:cNvSpPr>
            <a:spLocks noGrp="1"/>
          </p:cNvSpPr>
          <p:nvPr>
            <p:ph type="title"/>
          </p:nvPr>
        </p:nvSpPr>
        <p:spPr/>
        <p:txBody>
          <a:bodyPr/>
          <a:lstStyle/>
          <a:p>
            <a:r>
              <a:rPr lang="zh-TW" altLang="en-US" b="1" dirty="0">
                <a:latin typeface="微軟正黑體" panose="020B0604030504040204" pitchFamily="34" charset="-120"/>
                <a:ea typeface="微軟正黑體" panose="020B0604030504040204" pitchFamily="34" charset="-120"/>
              </a:rPr>
              <a:t>靜脈顯像原理</a:t>
            </a:r>
            <a:endParaRPr lang="zh-TW" altLang="en-US" dirty="0">
              <a:latin typeface="微軟正黑體" panose="020B0604030504040204" pitchFamily="34" charset="-120"/>
              <a:ea typeface="微軟正黑體" panose="020B0604030504040204" pitchFamily="34" charset="-120"/>
            </a:endParaRPr>
          </a:p>
        </p:txBody>
      </p:sp>
      <p:sp>
        <p:nvSpPr>
          <p:cNvPr id="3" name="內容版面配置區 2">
            <a:extLst>
              <a:ext uri="{FF2B5EF4-FFF2-40B4-BE49-F238E27FC236}">
                <a16:creationId xmlns:a16="http://schemas.microsoft.com/office/drawing/2014/main" id="{BDF8025C-274C-47EF-BC71-9655A425C683}"/>
              </a:ext>
            </a:extLst>
          </p:cNvPr>
          <p:cNvSpPr>
            <a:spLocks noGrp="1"/>
          </p:cNvSpPr>
          <p:nvPr>
            <p:ph idx="1"/>
          </p:nvPr>
        </p:nvSpPr>
        <p:spPr>
          <a:xfrm>
            <a:off x="838200" y="1825625"/>
            <a:ext cx="10515600" cy="1873072"/>
          </a:xfrm>
        </p:spPr>
        <p:txBody>
          <a:bodyPr/>
          <a:lstStyle/>
          <a:p>
            <a:pPr latinLnBrk="1"/>
            <a:r>
              <a:rPr lang="zh-TW" altLang="en-US" dirty="0">
                <a:latin typeface="微軟正黑體" panose="020B0604030504040204" pitchFamily="34" charset="-120"/>
                <a:ea typeface="微軟正黑體" panose="020B0604030504040204" pitchFamily="34" charset="-120"/>
              </a:rPr>
              <a:t>當紅外光線照射人體組織時，靜脈血管中的去血紅蛋白比周圍組織對紅外光線有更明顯的吸收效果，在用紅外攝像鏡頭攝取時會形成很明顯的靜脈血管影象，經專門的軟硬體影象處理，形成靜脈血管的可見影象，輔助靜脈定位顯示。</a:t>
            </a:r>
          </a:p>
          <a:p>
            <a:endParaRPr lang="zh-TW" altLang="en-US" dirty="0">
              <a:latin typeface="微軟正黑體" panose="020B0604030504040204" pitchFamily="34" charset="-120"/>
              <a:ea typeface="微軟正黑體" panose="020B0604030504040204" pitchFamily="34" charset="-120"/>
            </a:endParaRPr>
          </a:p>
        </p:txBody>
      </p:sp>
      <p:pic>
        <p:nvPicPr>
          <p:cNvPr id="4098" name="Picture 2" descr="不忍孩子受苦愛心醫師器材捐偏鄉- 社會- 自由時報電子報">
            <a:extLst>
              <a:ext uri="{FF2B5EF4-FFF2-40B4-BE49-F238E27FC236}">
                <a16:creationId xmlns:a16="http://schemas.microsoft.com/office/drawing/2014/main" id="{F601266C-6D02-49CC-A9A7-A7E086994C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84251" y="3698697"/>
            <a:ext cx="4423497" cy="29342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33944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1ED32C9-D24E-4411-81BA-3B48EF31808B}"/>
              </a:ext>
            </a:extLst>
          </p:cNvPr>
          <p:cNvSpPr>
            <a:spLocks noGrp="1"/>
          </p:cNvSpPr>
          <p:nvPr>
            <p:ph type="title"/>
          </p:nvPr>
        </p:nvSpPr>
        <p:spPr>
          <a:xfrm>
            <a:off x="891094" y="5178838"/>
            <a:ext cx="10409809" cy="1325563"/>
          </a:xfrm>
        </p:spPr>
        <p:txBody>
          <a:bodyPr>
            <a:normAutofit/>
          </a:bodyPr>
          <a:lstStyle/>
          <a:p>
            <a:r>
              <a:rPr lang="en-US" altLang="zh-TW" sz="2000" dirty="0">
                <a:latin typeface="微軟正黑體" panose="020B0604030504040204" pitchFamily="34" charset="-120"/>
                <a:ea typeface="微軟正黑體" panose="020B0604030504040204" pitchFamily="34" charset="-120"/>
              </a:rPr>
              <a:t>Wavelengths from 300 to 400 nm reach only the epidermis and certain sections of the dermis that do not contain any veins [14]. Infrared radiation, whose wavelength is between 700 and 1000 nanometers, reaches the blood vessels of the base layer.</a:t>
            </a:r>
            <a:endParaRPr lang="zh-TW" altLang="en-US" sz="2000" b="1" dirty="0">
              <a:latin typeface="微軟正黑體" panose="020B0604030504040204" pitchFamily="34" charset="-120"/>
              <a:ea typeface="微軟正黑體" panose="020B0604030504040204" pitchFamily="34" charset="-120"/>
            </a:endParaRPr>
          </a:p>
        </p:txBody>
      </p:sp>
      <p:pic>
        <p:nvPicPr>
          <p:cNvPr id="7" name="內容版面配置區 6">
            <a:extLst>
              <a:ext uri="{FF2B5EF4-FFF2-40B4-BE49-F238E27FC236}">
                <a16:creationId xmlns:a16="http://schemas.microsoft.com/office/drawing/2014/main" id="{0779ED32-0EE5-4985-A04C-EF6B7F3288D3}"/>
              </a:ext>
            </a:extLst>
          </p:cNvPr>
          <p:cNvPicPr>
            <a:picLocks noGrp="1" noChangeAspect="1"/>
          </p:cNvPicPr>
          <p:nvPr>
            <p:ph idx="1"/>
          </p:nvPr>
        </p:nvPicPr>
        <p:blipFill>
          <a:blip r:embed="rId3"/>
          <a:stretch>
            <a:fillRect/>
          </a:stretch>
        </p:blipFill>
        <p:spPr>
          <a:xfrm>
            <a:off x="3007524" y="696621"/>
            <a:ext cx="6176950" cy="4351338"/>
          </a:xfrm>
          <a:prstGeom prst="rect">
            <a:avLst/>
          </a:prstGeom>
        </p:spPr>
      </p:pic>
    </p:spTree>
    <p:extLst>
      <p:ext uri="{BB962C8B-B14F-4D97-AF65-F5344CB8AC3E}">
        <p14:creationId xmlns:p14="http://schemas.microsoft.com/office/powerpoint/2010/main" val="19208602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4464DE4-112A-4C68-B4C3-013BAC4B2F29}"/>
              </a:ext>
            </a:extLst>
          </p:cNvPr>
          <p:cNvSpPr>
            <a:spLocks noGrp="1"/>
          </p:cNvSpPr>
          <p:nvPr>
            <p:ph type="title"/>
          </p:nvPr>
        </p:nvSpPr>
        <p:spPr/>
        <p:txBody>
          <a:bodyPr/>
          <a:lstStyle/>
          <a:p>
            <a:r>
              <a:rPr lang="zh-TW" altLang="zh-TW" b="1" dirty="0">
                <a:latin typeface="微軟正黑體" panose="020B0604030504040204" pitchFamily="34" charset="-120"/>
                <a:ea typeface="微軟正黑體" panose="020B0604030504040204" pitchFamily="34" charset="-120"/>
              </a:rPr>
              <a:t>擴增實境</a:t>
            </a:r>
            <a:r>
              <a:rPr lang="zh-TW" altLang="en-US" b="1" dirty="0">
                <a:latin typeface="微軟正黑體" panose="020B0604030504040204" pitchFamily="34" charset="-120"/>
                <a:ea typeface="微軟正黑體" panose="020B0604030504040204" pitchFamily="34" charset="-120"/>
              </a:rPr>
              <a:t>原理</a:t>
            </a:r>
            <a:endParaRPr lang="zh-TW" altLang="en-US" b="1" dirty="0"/>
          </a:p>
        </p:txBody>
      </p:sp>
      <p:sp>
        <p:nvSpPr>
          <p:cNvPr id="3" name="內容版面配置區 2">
            <a:extLst>
              <a:ext uri="{FF2B5EF4-FFF2-40B4-BE49-F238E27FC236}">
                <a16:creationId xmlns:a16="http://schemas.microsoft.com/office/drawing/2014/main" id="{C509A1AA-8B6A-4853-A1B2-4B3C0FAF37F3}"/>
              </a:ext>
            </a:extLst>
          </p:cNvPr>
          <p:cNvSpPr>
            <a:spLocks noGrp="1"/>
          </p:cNvSpPr>
          <p:nvPr>
            <p:ph idx="1"/>
          </p:nvPr>
        </p:nvSpPr>
        <p:spPr>
          <a:xfrm>
            <a:off x="838200" y="1825625"/>
            <a:ext cx="10515600" cy="4351338"/>
          </a:xfrm>
        </p:spPr>
        <p:txBody>
          <a:bodyPr/>
          <a:lstStyle/>
          <a:p>
            <a:r>
              <a:rPr lang="zh-TW" altLang="zh-TW" dirty="0">
                <a:latin typeface="微軟正黑體" panose="020B0604030504040204" pitchFamily="34" charset="-120"/>
                <a:ea typeface="微軟正黑體" panose="020B0604030504040204" pitchFamily="34" charset="-120"/>
              </a:rPr>
              <a:t>擴增實境</a:t>
            </a:r>
            <a:r>
              <a:rPr lang="en-US" altLang="zh-TW" dirty="0">
                <a:latin typeface="微軟正黑體" panose="020B0604030504040204" pitchFamily="34" charset="-120"/>
                <a:ea typeface="微軟正黑體" panose="020B0604030504040204" pitchFamily="34" charset="-120"/>
              </a:rPr>
              <a:t>(Augmented Reality) </a:t>
            </a:r>
            <a:r>
              <a:rPr lang="zh-TW" altLang="zh-TW" dirty="0">
                <a:latin typeface="微軟正黑體" panose="020B0604030504040204" pitchFamily="34" charset="-120"/>
                <a:ea typeface="微軟正黑體" panose="020B0604030504040204" pitchFamily="34" charset="-120"/>
              </a:rPr>
              <a:t>是透過攝影機拍攝現實畫面並結合某種辨識定位技術，讓螢幕中的現實場景擴增出電腦虛擬產生的物件，你會同時看到真實世界與虛擬同時並存的內容，</a:t>
            </a:r>
            <a:endParaRPr lang="zh-TW" altLang="en-US" dirty="0">
              <a:latin typeface="微軟正黑體" panose="020B0604030504040204" pitchFamily="34" charset="-120"/>
              <a:ea typeface="微軟正黑體" panose="020B0604030504040204" pitchFamily="34" charset="-120"/>
            </a:endParaRPr>
          </a:p>
        </p:txBody>
      </p:sp>
      <p:pic>
        <p:nvPicPr>
          <p:cNvPr id="3076" name="Picture 4" descr="擴增實境augmented reality 簡單搞懂擴增實境AR、虛擬實境VR、混合實境MR – Lousi Imagine">
            <a:extLst>
              <a:ext uri="{FF2B5EF4-FFF2-40B4-BE49-F238E27FC236}">
                <a16:creationId xmlns:a16="http://schemas.microsoft.com/office/drawing/2014/main" id="{40168FDA-4AA8-4261-A9DD-23316779DC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21163" y="3197161"/>
            <a:ext cx="4949673" cy="32957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09548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a:extLst>
              <a:ext uri="{FF2B5EF4-FFF2-40B4-BE49-F238E27FC236}">
                <a16:creationId xmlns:a16="http://schemas.microsoft.com/office/drawing/2014/main" id="{B8391BCD-7B4C-467F-9637-9DE4A3FD26ED}"/>
              </a:ext>
            </a:extLst>
          </p:cNvPr>
          <p:cNvPicPr>
            <a:picLocks noChangeAspect="1"/>
          </p:cNvPicPr>
          <p:nvPr/>
        </p:nvPicPr>
        <p:blipFill>
          <a:blip r:embed="rId2"/>
          <a:stretch>
            <a:fillRect/>
          </a:stretch>
        </p:blipFill>
        <p:spPr>
          <a:xfrm>
            <a:off x="1094240" y="1908675"/>
            <a:ext cx="2464589" cy="1929899"/>
          </a:xfrm>
          <a:prstGeom prst="rect">
            <a:avLst/>
          </a:prstGeom>
        </p:spPr>
      </p:pic>
      <p:sp>
        <p:nvSpPr>
          <p:cNvPr id="5" name="箭號: 向右 4">
            <a:extLst>
              <a:ext uri="{FF2B5EF4-FFF2-40B4-BE49-F238E27FC236}">
                <a16:creationId xmlns:a16="http://schemas.microsoft.com/office/drawing/2014/main" id="{3C20EBFA-5EFC-44DD-AFD0-07247FAC7EEE}"/>
              </a:ext>
            </a:extLst>
          </p:cNvPr>
          <p:cNvSpPr/>
          <p:nvPr/>
        </p:nvSpPr>
        <p:spPr>
          <a:xfrm>
            <a:off x="3627264" y="2594474"/>
            <a:ext cx="1098377"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8" name="Picture 6" descr="电脑手机图标图片免费下载_PNG素材_编号vr7ied4yx_图精灵">
            <a:extLst>
              <a:ext uri="{FF2B5EF4-FFF2-40B4-BE49-F238E27FC236}">
                <a16:creationId xmlns:a16="http://schemas.microsoft.com/office/drawing/2014/main" id="{8C806712-CC70-4731-972B-BB416DD40A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92597" y="2073523"/>
            <a:ext cx="1600200" cy="1600200"/>
          </a:xfrm>
          <a:prstGeom prst="rect">
            <a:avLst/>
          </a:prstGeom>
          <a:noFill/>
          <a:extLst>
            <a:ext uri="{909E8E84-426E-40DD-AFC4-6F175D3DCCD1}">
              <a14:hiddenFill xmlns:a14="http://schemas.microsoft.com/office/drawing/2010/main">
                <a:solidFill>
                  <a:srgbClr val="FFFFFF"/>
                </a:solidFill>
              </a14:hiddenFill>
            </a:ext>
          </a:extLst>
        </p:spPr>
      </p:pic>
      <p:sp>
        <p:nvSpPr>
          <p:cNvPr id="9" name="箭號: 向右 8">
            <a:extLst>
              <a:ext uri="{FF2B5EF4-FFF2-40B4-BE49-F238E27FC236}">
                <a16:creationId xmlns:a16="http://schemas.microsoft.com/office/drawing/2014/main" id="{FACF57CC-B37E-4D0E-995D-2614BF346E24}"/>
              </a:ext>
            </a:extLst>
          </p:cNvPr>
          <p:cNvSpPr/>
          <p:nvPr/>
        </p:nvSpPr>
        <p:spPr>
          <a:xfrm>
            <a:off x="7459753" y="2594474"/>
            <a:ext cx="1203152"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1" name="Picture 8" descr="AR/VR眼鏡將是未來主流？Apple告訴你《頭號玩家》絕不只是科幻！ - ITW01">
            <a:extLst>
              <a:ext uri="{FF2B5EF4-FFF2-40B4-BE49-F238E27FC236}">
                <a16:creationId xmlns:a16="http://schemas.microsoft.com/office/drawing/2014/main" id="{F9A4C7B3-39EB-4A15-BCFC-B3A6834B1A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62905" y="2021136"/>
            <a:ext cx="2676525" cy="1704975"/>
          </a:xfrm>
          <a:prstGeom prst="rect">
            <a:avLst/>
          </a:prstGeom>
          <a:noFill/>
          <a:extLst>
            <a:ext uri="{909E8E84-426E-40DD-AFC4-6F175D3DCCD1}">
              <a14:hiddenFill xmlns:a14="http://schemas.microsoft.com/office/drawing/2010/main">
                <a:solidFill>
                  <a:srgbClr val="FFFFFF"/>
                </a:solidFill>
              </a14:hiddenFill>
            </a:ext>
          </a:extLst>
        </p:spPr>
      </p:pic>
      <p:sp>
        <p:nvSpPr>
          <p:cNvPr id="12" name="文字方塊 11">
            <a:extLst>
              <a:ext uri="{FF2B5EF4-FFF2-40B4-BE49-F238E27FC236}">
                <a16:creationId xmlns:a16="http://schemas.microsoft.com/office/drawing/2014/main" id="{7D86D2ED-DB0C-468F-A667-DF1618886860}"/>
              </a:ext>
            </a:extLst>
          </p:cNvPr>
          <p:cNvSpPr txBox="1"/>
          <p:nvPr/>
        </p:nvSpPr>
        <p:spPr>
          <a:xfrm>
            <a:off x="7459753" y="2225142"/>
            <a:ext cx="1600200" cy="369332"/>
          </a:xfrm>
          <a:prstGeom prst="rect">
            <a:avLst/>
          </a:prstGeom>
          <a:noFill/>
        </p:spPr>
        <p:txBody>
          <a:bodyPr wrap="square" rtlCol="0">
            <a:spAutoFit/>
          </a:bodyPr>
          <a:lstStyle/>
          <a:p>
            <a:r>
              <a:rPr lang="zh-TW" altLang="en-US" b="1" dirty="0">
                <a:latin typeface="微軟正黑體" panose="020B0604030504040204" pitchFamily="34" charset="-120"/>
                <a:ea typeface="微軟正黑體" panose="020B0604030504040204" pitchFamily="34" charset="-120"/>
              </a:rPr>
              <a:t>輸出影像</a:t>
            </a:r>
          </a:p>
        </p:txBody>
      </p:sp>
      <p:sp>
        <p:nvSpPr>
          <p:cNvPr id="16" name="文字方塊 15">
            <a:extLst>
              <a:ext uri="{FF2B5EF4-FFF2-40B4-BE49-F238E27FC236}">
                <a16:creationId xmlns:a16="http://schemas.microsoft.com/office/drawing/2014/main" id="{C8E96D26-73B7-4F52-8008-653C32DA8844}"/>
              </a:ext>
            </a:extLst>
          </p:cNvPr>
          <p:cNvSpPr txBox="1"/>
          <p:nvPr/>
        </p:nvSpPr>
        <p:spPr>
          <a:xfrm>
            <a:off x="4427364" y="4146466"/>
            <a:ext cx="2702673" cy="646331"/>
          </a:xfrm>
          <a:prstGeom prst="rect">
            <a:avLst/>
          </a:prstGeom>
          <a:noFill/>
        </p:spPr>
        <p:txBody>
          <a:bodyPr wrap="square" rtlCol="0">
            <a:spAutoFit/>
          </a:bodyPr>
          <a:lstStyle/>
          <a:p>
            <a:r>
              <a:rPr lang="zh-TW" altLang="en-US" b="1" dirty="0">
                <a:latin typeface="微軟正黑體" panose="020B0604030504040204" pitchFamily="34" charset="-120"/>
                <a:ea typeface="微軟正黑體" panose="020B0604030504040204" pitchFamily="34" charset="-120"/>
              </a:rPr>
              <a:t>透過</a:t>
            </a:r>
            <a:r>
              <a:rPr lang="en-US" altLang="zh-TW" b="1" dirty="0">
                <a:latin typeface="微軟正黑體" panose="020B0604030504040204" pitchFamily="34" charset="-120"/>
                <a:ea typeface="微軟正黑體" panose="020B0604030504040204" pitchFamily="34" charset="-120"/>
              </a:rPr>
              <a:t>USB</a:t>
            </a:r>
            <a:r>
              <a:rPr lang="zh-TW" altLang="en-US" b="1" dirty="0">
                <a:latin typeface="微軟正黑體" panose="020B0604030504040204" pitchFamily="34" charset="-120"/>
                <a:ea typeface="微軟正黑體" panose="020B0604030504040204" pitchFamily="34" charset="-120"/>
              </a:rPr>
              <a:t>連接鏡頭並串流影像</a:t>
            </a:r>
          </a:p>
        </p:txBody>
      </p:sp>
      <p:graphicFrame>
        <p:nvGraphicFramePr>
          <p:cNvPr id="22" name="表格 21">
            <a:extLst>
              <a:ext uri="{FF2B5EF4-FFF2-40B4-BE49-F238E27FC236}">
                <a16:creationId xmlns:a16="http://schemas.microsoft.com/office/drawing/2014/main" id="{D7CAB804-C0FA-4631-9FD8-8380006F210D}"/>
              </a:ext>
            </a:extLst>
          </p:cNvPr>
          <p:cNvGraphicFramePr>
            <a:graphicFrameLocks noGrp="1"/>
          </p:cNvGraphicFramePr>
          <p:nvPr/>
        </p:nvGraphicFramePr>
        <p:xfrm>
          <a:off x="847640" y="4063956"/>
          <a:ext cx="3214342" cy="2011680"/>
        </p:xfrm>
        <a:graphic>
          <a:graphicData uri="http://schemas.openxmlformats.org/drawingml/2006/table">
            <a:tbl>
              <a:tblPr firstRow="1" bandRow="1">
                <a:tableStyleId>{5C22544A-7EE6-4342-B048-85BDC9FD1C3A}</a:tableStyleId>
              </a:tblPr>
              <a:tblGrid>
                <a:gridCol w="1607171">
                  <a:extLst>
                    <a:ext uri="{9D8B030D-6E8A-4147-A177-3AD203B41FA5}">
                      <a16:colId xmlns:a16="http://schemas.microsoft.com/office/drawing/2014/main" val="628994944"/>
                    </a:ext>
                  </a:extLst>
                </a:gridCol>
                <a:gridCol w="1607171">
                  <a:extLst>
                    <a:ext uri="{9D8B030D-6E8A-4147-A177-3AD203B41FA5}">
                      <a16:colId xmlns:a16="http://schemas.microsoft.com/office/drawing/2014/main" val="727250766"/>
                    </a:ext>
                  </a:extLst>
                </a:gridCol>
              </a:tblGrid>
              <a:tr h="638392">
                <a:tc>
                  <a:txBody>
                    <a:bodyPr/>
                    <a:lstStyle/>
                    <a:p>
                      <a:pPr algn="ctr"/>
                      <a:endParaRPr lang="en-US" altLang="zh-TW" sz="1800" b="0" i="0" kern="1200" dirty="0">
                        <a:solidFill>
                          <a:schemeClr val="tx1"/>
                        </a:solidFill>
                        <a:effectLst/>
                        <a:latin typeface="+mn-lt"/>
                        <a:ea typeface="+mn-ea"/>
                        <a:cs typeface="+mn-cs"/>
                      </a:endParaRPr>
                    </a:p>
                    <a:p>
                      <a:pPr algn="ctr"/>
                      <a:r>
                        <a:rPr lang="en-US" altLang="zh-TW" sz="1800" b="0" i="0" kern="1200" dirty="0">
                          <a:solidFill>
                            <a:schemeClr val="tx1"/>
                          </a:solidFill>
                          <a:effectLst/>
                          <a:latin typeface="+mn-lt"/>
                          <a:ea typeface="+mn-ea"/>
                          <a:cs typeface="+mn-cs"/>
                        </a:rPr>
                        <a:t>OS Support</a:t>
                      </a:r>
                      <a:endParaRPr lang="zh-TW"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de-DE" altLang="zh-TW" sz="1800" b="0" i="0" kern="1200" dirty="0">
                          <a:solidFill>
                            <a:schemeClr val="tx1"/>
                          </a:solidFill>
                          <a:effectLst/>
                          <a:latin typeface="+mn-lt"/>
                          <a:ea typeface="+mn-ea"/>
                          <a:cs typeface="+mn-cs"/>
                        </a:rPr>
                        <a:t>Win7, Win8, Win8.1, Win10, Linux, Android</a:t>
                      </a:r>
                      <a:endParaRPr lang="zh-TW"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39498378"/>
                  </a:ext>
                </a:extLst>
              </a:tr>
              <a:tr h="258903">
                <a:tc>
                  <a:txBody>
                    <a:bodyPr/>
                    <a:lstStyle/>
                    <a:p>
                      <a:pPr algn="ctr"/>
                      <a:r>
                        <a:rPr lang="en-US" altLang="zh-TW" dirty="0">
                          <a:solidFill>
                            <a:schemeClr val="tx1"/>
                          </a:solidFill>
                        </a:rPr>
                        <a:t>Interface</a:t>
                      </a:r>
                      <a:endParaRPr lang="zh-TW"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dirty="0">
                          <a:solidFill>
                            <a:schemeClr val="tx1"/>
                          </a:solidFill>
                        </a:rPr>
                        <a:t>USB2.0</a:t>
                      </a:r>
                      <a:endParaRPr lang="zh-TW"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25004832"/>
                  </a:ext>
                </a:extLst>
              </a:tr>
              <a:tr h="258903">
                <a:tc>
                  <a:txBody>
                    <a:bodyPr/>
                    <a:lstStyle/>
                    <a:p>
                      <a:pPr algn="ctr"/>
                      <a:r>
                        <a:rPr lang="en-US" altLang="zh-TW" dirty="0">
                          <a:solidFill>
                            <a:schemeClr val="tx1"/>
                          </a:solidFill>
                        </a:rPr>
                        <a:t>IR Filter</a:t>
                      </a:r>
                      <a:endParaRPr lang="zh-TW"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dirty="0">
                          <a:solidFill>
                            <a:schemeClr val="tx1"/>
                          </a:solidFill>
                        </a:rPr>
                        <a:t>850±10nm</a:t>
                      </a:r>
                      <a:endParaRPr lang="zh-TW"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13920966"/>
                  </a:ext>
                </a:extLst>
              </a:tr>
              <a:tr h="258903">
                <a:tc>
                  <a:txBody>
                    <a:bodyPr/>
                    <a:lstStyle/>
                    <a:p>
                      <a:pPr algn="ctr"/>
                      <a:r>
                        <a:rPr lang="en-US" altLang="zh-TW" dirty="0"/>
                        <a:t>LEDIR1-6R</a:t>
                      </a:r>
                      <a:endParaRPr lang="zh-TW"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dirty="0"/>
                        <a:t>6*IR LED Board</a:t>
                      </a:r>
                      <a:endParaRPr lang="zh-TW"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35656015"/>
                  </a:ext>
                </a:extLst>
              </a:tr>
            </a:tbl>
          </a:graphicData>
        </a:graphic>
      </p:graphicFrame>
      <p:sp>
        <p:nvSpPr>
          <p:cNvPr id="23" name="文字方塊 22">
            <a:extLst>
              <a:ext uri="{FF2B5EF4-FFF2-40B4-BE49-F238E27FC236}">
                <a16:creationId xmlns:a16="http://schemas.microsoft.com/office/drawing/2014/main" id="{CC419E22-15DF-4734-BDE9-70557E4F0B9F}"/>
              </a:ext>
            </a:extLst>
          </p:cNvPr>
          <p:cNvSpPr txBox="1"/>
          <p:nvPr/>
        </p:nvSpPr>
        <p:spPr>
          <a:xfrm>
            <a:off x="8259853" y="4226224"/>
            <a:ext cx="2702673" cy="369332"/>
          </a:xfrm>
          <a:prstGeom prst="rect">
            <a:avLst/>
          </a:prstGeom>
          <a:noFill/>
        </p:spPr>
        <p:txBody>
          <a:bodyPr wrap="square" rtlCol="0">
            <a:spAutoFit/>
          </a:bodyPr>
          <a:lstStyle/>
          <a:p>
            <a:r>
              <a:rPr lang="zh-TW" altLang="en-US" b="1" dirty="0">
                <a:latin typeface="微軟正黑體" panose="020B0604030504040204" pitchFamily="34" charset="-120"/>
                <a:ea typeface="微軟正黑體" panose="020B0604030504040204" pitchFamily="34" charset="-120"/>
              </a:rPr>
              <a:t>使用 </a:t>
            </a:r>
            <a:r>
              <a:rPr lang="en-US" altLang="zh-TW" b="1" dirty="0">
                <a:latin typeface="微軟正黑體" panose="020B0604030504040204" pitchFamily="34" charset="-120"/>
                <a:ea typeface="微軟正黑體" panose="020B0604030504040204" pitchFamily="34" charset="-120"/>
              </a:rPr>
              <a:t>WIFI</a:t>
            </a:r>
            <a:r>
              <a:rPr lang="zh-TW" altLang="en-US" b="1" dirty="0">
                <a:latin typeface="微軟正黑體" panose="020B0604030504040204" pitchFamily="34" charset="-120"/>
                <a:ea typeface="微軟正黑體" panose="020B0604030504040204" pitchFamily="34" charset="-120"/>
              </a:rPr>
              <a:t> 傳輸影像</a:t>
            </a:r>
          </a:p>
        </p:txBody>
      </p:sp>
      <p:cxnSp>
        <p:nvCxnSpPr>
          <p:cNvPr id="25" name="直線單箭頭接點 24">
            <a:extLst>
              <a:ext uri="{FF2B5EF4-FFF2-40B4-BE49-F238E27FC236}">
                <a16:creationId xmlns:a16="http://schemas.microsoft.com/office/drawing/2014/main" id="{3F8B3862-7E2B-4DF8-80CA-180DD04F9F2C}"/>
              </a:ext>
            </a:extLst>
          </p:cNvPr>
          <p:cNvCxnSpPr/>
          <p:nvPr/>
        </p:nvCxnSpPr>
        <p:spPr>
          <a:xfrm>
            <a:off x="8061329" y="3228736"/>
            <a:ext cx="571844" cy="852692"/>
          </a:xfrm>
          <a:prstGeom prst="straightConnector1">
            <a:avLst/>
          </a:prstGeom>
          <a:ln w="38100">
            <a:solidFill>
              <a:schemeClr val="tx1"/>
            </a:solidFill>
            <a:tailEnd type="triangle"/>
          </a:ln>
        </p:spPr>
        <p:style>
          <a:lnRef idx="1">
            <a:schemeClr val="accent2"/>
          </a:lnRef>
          <a:fillRef idx="0">
            <a:schemeClr val="accent2"/>
          </a:fillRef>
          <a:effectRef idx="0">
            <a:schemeClr val="accent2"/>
          </a:effectRef>
          <a:fontRef idx="minor">
            <a:schemeClr val="tx1"/>
          </a:fontRef>
        </p:style>
      </p:cxnSp>
      <p:cxnSp>
        <p:nvCxnSpPr>
          <p:cNvPr id="27" name="直線單箭頭接點 26">
            <a:extLst>
              <a:ext uri="{FF2B5EF4-FFF2-40B4-BE49-F238E27FC236}">
                <a16:creationId xmlns:a16="http://schemas.microsoft.com/office/drawing/2014/main" id="{67C783A3-60F0-4CBB-8AAF-4D3F204FB0C9}"/>
              </a:ext>
            </a:extLst>
          </p:cNvPr>
          <p:cNvCxnSpPr/>
          <p:nvPr/>
        </p:nvCxnSpPr>
        <p:spPr>
          <a:xfrm>
            <a:off x="4231702" y="3187389"/>
            <a:ext cx="602257" cy="812822"/>
          </a:xfrm>
          <a:prstGeom prst="straightConnector1">
            <a:avLst/>
          </a:prstGeom>
          <a:ln w="38100">
            <a:solidFill>
              <a:schemeClr val="tx1"/>
            </a:solidFill>
            <a:tailEnd type="triangle"/>
          </a:ln>
        </p:spPr>
        <p:style>
          <a:lnRef idx="1">
            <a:schemeClr val="accent2"/>
          </a:lnRef>
          <a:fillRef idx="0">
            <a:schemeClr val="accent2"/>
          </a:fillRef>
          <a:effectRef idx="0">
            <a:schemeClr val="accent2"/>
          </a:effectRef>
          <a:fontRef idx="minor">
            <a:schemeClr val="tx1"/>
          </a:fontRef>
        </p:style>
      </p:cxnSp>
      <p:sp>
        <p:nvSpPr>
          <p:cNvPr id="28" name="文字方塊 27">
            <a:extLst>
              <a:ext uri="{FF2B5EF4-FFF2-40B4-BE49-F238E27FC236}">
                <a16:creationId xmlns:a16="http://schemas.microsoft.com/office/drawing/2014/main" id="{CB17F749-6259-46D4-829A-A10FD9B6FAF1}"/>
              </a:ext>
            </a:extLst>
          </p:cNvPr>
          <p:cNvSpPr txBox="1"/>
          <p:nvPr/>
        </p:nvSpPr>
        <p:spPr>
          <a:xfrm>
            <a:off x="2038994" y="3635985"/>
            <a:ext cx="778522" cy="369332"/>
          </a:xfrm>
          <a:prstGeom prst="rect">
            <a:avLst/>
          </a:prstGeom>
          <a:noFill/>
        </p:spPr>
        <p:txBody>
          <a:bodyPr wrap="square" rtlCol="0">
            <a:spAutoFit/>
          </a:bodyPr>
          <a:lstStyle/>
          <a:p>
            <a:r>
              <a:rPr lang="zh-TW" altLang="en-US" b="1" dirty="0">
                <a:latin typeface="微軟正黑體" panose="020B0604030504040204" pitchFamily="34" charset="-120"/>
                <a:ea typeface="微軟正黑體" panose="020B0604030504040204" pitchFamily="34" charset="-120"/>
              </a:rPr>
              <a:t>規格</a:t>
            </a:r>
          </a:p>
        </p:txBody>
      </p:sp>
      <p:sp>
        <p:nvSpPr>
          <p:cNvPr id="31" name="矩形 30">
            <a:extLst>
              <a:ext uri="{FF2B5EF4-FFF2-40B4-BE49-F238E27FC236}">
                <a16:creationId xmlns:a16="http://schemas.microsoft.com/office/drawing/2014/main" id="{F90CC595-805E-4B33-B843-BAC1BB2B99AB}"/>
              </a:ext>
            </a:extLst>
          </p:cNvPr>
          <p:cNvSpPr/>
          <p:nvPr/>
        </p:nvSpPr>
        <p:spPr>
          <a:xfrm>
            <a:off x="1094240" y="502540"/>
            <a:ext cx="7568665" cy="769441"/>
          </a:xfrm>
          <a:prstGeom prst="rect">
            <a:avLst/>
          </a:prstGeom>
        </p:spPr>
        <p:txBody>
          <a:bodyPr wrap="square">
            <a:spAutoFit/>
          </a:bodyPr>
          <a:lstStyle/>
          <a:p>
            <a:r>
              <a:rPr lang="zh-TW" altLang="en-US" sz="4400" b="1" dirty="0">
                <a:latin typeface="微軟正黑體" panose="020B0604030504040204" pitchFamily="34" charset="-120"/>
                <a:ea typeface="微軟正黑體" panose="020B0604030504040204" pitchFamily="34" charset="-120"/>
              </a:rPr>
              <a:t>目前架構圖</a:t>
            </a:r>
          </a:p>
        </p:txBody>
      </p:sp>
      <p:sp>
        <p:nvSpPr>
          <p:cNvPr id="33" name="文字方塊 32">
            <a:extLst>
              <a:ext uri="{FF2B5EF4-FFF2-40B4-BE49-F238E27FC236}">
                <a16:creationId xmlns:a16="http://schemas.microsoft.com/office/drawing/2014/main" id="{4106D89C-1FCE-4A5C-8913-BCFED4D602E5}"/>
              </a:ext>
            </a:extLst>
          </p:cNvPr>
          <p:cNvSpPr txBox="1"/>
          <p:nvPr/>
        </p:nvSpPr>
        <p:spPr>
          <a:xfrm>
            <a:off x="3627264" y="2199493"/>
            <a:ext cx="1600200" cy="369332"/>
          </a:xfrm>
          <a:prstGeom prst="rect">
            <a:avLst/>
          </a:prstGeom>
          <a:noFill/>
        </p:spPr>
        <p:txBody>
          <a:bodyPr wrap="square" rtlCol="0">
            <a:spAutoFit/>
          </a:bodyPr>
          <a:lstStyle/>
          <a:p>
            <a:r>
              <a:rPr lang="zh-TW" altLang="en-US" b="1" dirty="0">
                <a:latin typeface="微軟正黑體" panose="020B0604030504040204" pitchFamily="34" charset="-120"/>
                <a:ea typeface="微軟正黑體" panose="020B0604030504040204" pitchFamily="34" charset="-120"/>
              </a:rPr>
              <a:t>輸入影像</a:t>
            </a:r>
          </a:p>
        </p:txBody>
      </p:sp>
      <p:sp>
        <p:nvSpPr>
          <p:cNvPr id="17" name="文字方塊 16">
            <a:extLst>
              <a:ext uri="{FF2B5EF4-FFF2-40B4-BE49-F238E27FC236}">
                <a16:creationId xmlns:a16="http://schemas.microsoft.com/office/drawing/2014/main" id="{D62D47CF-08AD-41DF-8A6C-F763054163FD}"/>
              </a:ext>
            </a:extLst>
          </p:cNvPr>
          <p:cNvSpPr txBox="1"/>
          <p:nvPr/>
        </p:nvSpPr>
        <p:spPr>
          <a:xfrm>
            <a:off x="5227464" y="1548660"/>
            <a:ext cx="2702673" cy="369332"/>
          </a:xfrm>
          <a:prstGeom prst="rect">
            <a:avLst/>
          </a:prstGeom>
          <a:noFill/>
        </p:spPr>
        <p:txBody>
          <a:bodyPr wrap="square" rtlCol="0">
            <a:spAutoFit/>
          </a:bodyPr>
          <a:lstStyle/>
          <a:p>
            <a:r>
              <a:rPr lang="zh-TW" altLang="en-US" b="1" dirty="0">
                <a:solidFill>
                  <a:srgbClr val="FF0000"/>
                </a:solidFill>
                <a:latin typeface="微軟正黑體" panose="020B0604030504040204" pitchFamily="34" charset="-120"/>
                <a:ea typeface="微軟正黑體" panose="020B0604030504040204" pitchFamily="34" charset="-120"/>
              </a:rPr>
              <a:t>電腦做影像處理</a:t>
            </a:r>
          </a:p>
        </p:txBody>
      </p:sp>
      <p:sp>
        <p:nvSpPr>
          <p:cNvPr id="18" name="文字方塊 17">
            <a:extLst>
              <a:ext uri="{FF2B5EF4-FFF2-40B4-BE49-F238E27FC236}">
                <a16:creationId xmlns:a16="http://schemas.microsoft.com/office/drawing/2014/main" id="{C9E9D400-29C1-485A-92EA-F3C19FCC6C44}"/>
              </a:ext>
            </a:extLst>
          </p:cNvPr>
          <p:cNvSpPr txBox="1"/>
          <p:nvPr/>
        </p:nvSpPr>
        <p:spPr>
          <a:xfrm>
            <a:off x="1237656" y="1430641"/>
            <a:ext cx="2381198" cy="646331"/>
          </a:xfrm>
          <a:prstGeom prst="rect">
            <a:avLst/>
          </a:prstGeom>
          <a:noFill/>
        </p:spPr>
        <p:txBody>
          <a:bodyPr wrap="square" rtlCol="0">
            <a:spAutoFit/>
          </a:bodyPr>
          <a:lstStyle/>
          <a:p>
            <a:r>
              <a:rPr lang="en-US" altLang="zh-TW" b="1" dirty="0">
                <a:solidFill>
                  <a:srgbClr val="FF0000"/>
                </a:solidFill>
                <a:latin typeface="微軟正黑體" panose="020B0604030504040204" pitchFamily="34" charset="-120"/>
                <a:ea typeface="微軟正黑體" panose="020B0604030504040204" pitchFamily="34" charset="-120"/>
              </a:rPr>
              <a:t>Dual </a:t>
            </a:r>
            <a:r>
              <a:rPr lang="en-US" altLang="zh-TW" b="1" dirty="0" err="1">
                <a:solidFill>
                  <a:srgbClr val="FF0000"/>
                </a:solidFill>
                <a:latin typeface="微軟正黑體" panose="020B0604030504040204" pitchFamily="34" charset="-120"/>
                <a:ea typeface="微軟正黑體" panose="020B0604030504040204" pitchFamily="34" charset="-120"/>
              </a:rPr>
              <a:t>Camera_IR</a:t>
            </a:r>
            <a:r>
              <a:rPr lang="en-US" altLang="zh-TW" b="1" dirty="0">
                <a:solidFill>
                  <a:srgbClr val="FF0000"/>
                </a:solidFill>
                <a:latin typeface="微軟正黑體" panose="020B0604030504040204" pitchFamily="34" charset="-120"/>
                <a:ea typeface="微軟正黑體" panose="020B0604030504040204" pitchFamily="34" charset="-120"/>
              </a:rPr>
              <a:t> &amp; RGB _FHD (DCEA23)</a:t>
            </a:r>
            <a:endParaRPr lang="zh-TW" altLang="en-US" b="1" dirty="0">
              <a:solidFill>
                <a:srgbClr val="FF0000"/>
              </a:solidFill>
              <a:latin typeface="微軟正黑體" panose="020B0604030504040204" pitchFamily="34" charset="-120"/>
              <a:ea typeface="微軟正黑體" panose="020B0604030504040204" pitchFamily="34" charset="-120"/>
            </a:endParaRPr>
          </a:p>
        </p:txBody>
      </p:sp>
      <p:sp>
        <p:nvSpPr>
          <p:cNvPr id="19" name="文字方塊 18">
            <a:extLst>
              <a:ext uri="{FF2B5EF4-FFF2-40B4-BE49-F238E27FC236}">
                <a16:creationId xmlns:a16="http://schemas.microsoft.com/office/drawing/2014/main" id="{A27B3C34-A362-4F30-97DD-ACEA6EAAD0F9}"/>
              </a:ext>
            </a:extLst>
          </p:cNvPr>
          <p:cNvSpPr txBox="1"/>
          <p:nvPr/>
        </p:nvSpPr>
        <p:spPr>
          <a:xfrm>
            <a:off x="8662905" y="1623373"/>
            <a:ext cx="2702673" cy="369332"/>
          </a:xfrm>
          <a:prstGeom prst="rect">
            <a:avLst/>
          </a:prstGeom>
          <a:noFill/>
        </p:spPr>
        <p:txBody>
          <a:bodyPr wrap="square" rtlCol="0">
            <a:spAutoFit/>
          </a:bodyPr>
          <a:lstStyle/>
          <a:p>
            <a:r>
              <a:rPr lang="en-US" altLang="zh-TW" b="1" dirty="0">
                <a:solidFill>
                  <a:srgbClr val="FF0000"/>
                </a:solidFill>
                <a:latin typeface="微軟正黑體" panose="020B0604030504040204" pitchFamily="34" charset="-120"/>
                <a:ea typeface="微軟正黑體" panose="020B0604030504040204" pitchFamily="34" charset="-120"/>
              </a:rPr>
              <a:t>HoloLens 2</a:t>
            </a:r>
            <a:r>
              <a:rPr lang="zh-TW" altLang="en-US" b="1" dirty="0">
                <a:solidFill>
                  <a:srgbClr val="FF0000"/>
                </a:solidFill>
                <a:latin typeface="微軟正黑體" panose="020B0604030504040204" pitchFamily="34" charset="-120"/>
                <a:ea typeface="微軟正黑體" panose="020B0604030504040204" pitchFamily="34" charset="-120"/>
              </a:rPr>
              <a:t> 輸出影像</a:t>
            </a:r>
          </a:p>
        </p:txBody>
      </p:sp>
    </p:spTree>
    <p:extLst>
      <p:ext uri="{BB962C8B-B14F-4D97-AF65-F5344CB8AC3E}">
        <p14:creationId xmlns:p14="http://schemas.microsoft.com/office/powerpoint/2010/main" val="3720495833"/>
      </p:ext>
    </p:extLst>
  </p:cSld>
  <p:clrMapOvr>
    <a:masterClrMapping/>
  </p:clrMapOvr>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3346</TotalTime>
  <Words>2039</Words>
  <Application>Microsoft Office PowerPoint</Application>
  <PresentationFormat>寬螢幕</PresentationFormat>
  <Paragraphs>181</Paragraphs>
  <Slides>25</Slides>
  <Notes>13</Notes>
  <HiddenSlides>0</HiddenSlides>
  <MMClips>0</MMClips>
  <ScaleCrop>false</ScaleCrop>
  <HeadingPairs>
    <vt:vector size="6" baseType="variant">
      <vt:variant>
        <vt:lpstr>使用字型</vt:lpstr>
      </vt:variant>
      <vt:variant>
        <vt:i4>5</vt:i4>
      </vt:variant>
      <vt:variant>
        <vt:lpstr>佈景主題</vt:lpstr>
      </vt:variant>
      <vt:variant>
        <vt:i4>1</vt:i4>
      </vt:variant>
      <vt:variant>
        <vt:lpstr>投影片標題</vt:lpstr>
      </vt:variant>
      <vt:variant>
        <vt:i4>25</vt:i4>
      </vt:variant>
    </vt:vector>
  </HeadingPairs>
  <TitlesOfParts>
    <vt:vector size="31" baseType="lpstr">
      <vt:lpstr>微軟正黑體</vt:lpstr>
      <vt:lpstr>Arial</vt:lpstr>
      <vt:lpstr>Calibri</vt:lpstr>
      <vt:lpstr>Calibri Light</vt:lpstr>
      <vt:lpstr>Georgia</vt:lpstr>
      <vt:lpstr>Office 佈景主題</vt:lpstr>
      <vt:lpstr>利用PPG (Photoplethysmogram)光電容積影像紀錄系統的原理，顯現兩臂靜脈的分佈走向，以協助醫療人員辨識病患的靜脈注射或扎針部位，增加札針的成功率並減輕病患的疼痛與不適  </vt:lpstr>
      <vt:lpstr>Outline</vt:lpstr>
      <vt:lpstr>計畫摘要</vt:lpstr>
      <vt:lpstr>計畫摘要</vt:lpstr>
      <vt:lpstr>傳統注射方式</vt:lpstr>
      <vt:lpstr>靜脈顯像原理</vt:lpstr>
      <vt:lpstr>Wavelengths from 300 to 400 nm reach only the epidermis and certain sections of the dermis that do not contain any veins [14]. Infrared radiation, whose wavelength is between 700 and 1000 nanometers, reaches the blood vessels of the base layer.</vt:lpstr>
      <vt:lpstr>擴增實境原理</vt:lpstr>
      <vt:lpstr>PowerPoint 簡報</vt:lpstr>
      <vt:lpstr>示意圖</vt:lpstr>
      <vt:lpstr>PowerPoint 簡報</vt:lpstr>
      <vt:lpstr>PowerPoint 簡報</vt:lpstr>
      <vt:lpstr>PowerPoint 簡報</vt:lpstr>
      <vt:lpstr>PowerPoint 簡報</vt:lpstr>
      <vt:lpstr>PowerPoint 簡報</vt:lpstr>
      <vt:lpstr>PowerPoint 簡報</vt:lpstr>
      <vt:lpstr>PowerPoint 簡報</vt:lpstr>
      <vt:lpstr>連接設備-Holographic Remoting</vt:lpstr>
      <vt:lpstr>PowerPoint 簡報</vt:lpstr>
      <vt:lpstr>靜脈定位儀-價錢</vt:lpstr>
      <vt:lpstr>抽血的時候，找不到血管怎麼辦？ 苗醫推出「靜脈定位儀」 減少重複扎針 嘉惠鄉親</vt:lpstr>
      <vt:lpstr>Evena Medical Eyes On Smartglasses </vt:lpstr>
      <vt:lpstr>醫療與健康的 XR 十大應用</vt:lpstr>
      <vt:lpstr>預期完成之工作項目及成果</vt:lpstr>
      <vt:lpstr>參考資料</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Progress Report  2022/01/07 BO-YU PAN</dc:title>
  <dc:creator>WMLab</dc:creator>
  <cp:lastModifiedBy>鴻恩 王</cp:lastModifiedBy>
  <cp:revision>43</cp:revision>
  <dcterms:created xsi:type="dcterms:W3CDTF">2022-02-07T04:14:46Z</dcterms:created>
  <dcterms:modified xsi:type="dcterms:W3CDTF">2022-10-23T17:07:35Z</dcterms:modified>
</cp:coreProperties>
</file>